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36.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78" r:id="rId2"/>
    <p:sldId id="257" r:id="rId3"/>
    <p:sldId id="290" r:id="rId4"/>
    <p:sldId id="299" r:id="rId5"/>
    <p:sldId id="305" r:id="rId6"/>
    <p:sldId id="300" r:id="rId7"/>
    <p:sldId id="301" r:id="rId8"/>
    <p:sldId id="287" r:id="rId9"/>
    <p:sldId id="302" r:id="rId10"/>
    <p:sldId id="303" r:id="rId11"/>
    <p:sldId id="304" r:id="rId12"/>
    <p:sldId id="279" r:id="rId13"/>
    <p:sldId id="294" r:id="rId14"/>
    <p:sldId id="281" r:id="rId15"/>
    <p:sldId id="297" r:id="rId16"/>
    <p:sldId id="298" r:id="rId17"/>
    <p:sldId id="296" r:id="rId18"/>
    <p:sldId id="289" r:id="rId19"/>
    <p:sldId id="292" r:id="rId20"/>
    <p:sldId id="293" r:id="rId21"/>
    <p:sldId id="295" r:id="rId22"/>
  </p:sldIdLst>
  <p:sldSz cx="12192000" cy="6858000"/>
  <p:notesSz cx="6858000" cy="9144000"/>
  <p:embeddedFontLst>
    <p:embeddedFont>
      <p:font typeface="Arial Black" panose="020B0604020202020204" pitchFamily="34" charset="0"/>
      <p:regular r:id=""/>
      <p:bold r:id="rId24"/>
    </p:embeddedFont>
    <p:embeddedFont>
      <p:font typeface="Lato" panose="020F050202020403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grWeKXTq8r4sJJADfyNuYpkf8pb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5B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4715"/>
  </p:normalViewPr>
  <p:slideViewPr>
    <p:cSldViewPr snapToGrid="0">
      <p:cViewPr varScale="1">
        <p:scale>
          <a:sx n="96" d="100"/>
          <a:sy n="96" d="100"/>
        </p:scale>
        <p:origin x="200"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15:45:23.936"/>
    </inkml:context>
    <inkml:brush xml:id="br0">
      <inkml:brushProperty name="width" value="0.05" units="cm"/>
      <inkml:brushProperty name="height" value="0.05" units="cm"/>
      <inkml:brushProperty name="color" value="#E71224"/>
    </inkml:brush>
  </inkml:definitions>
  <inkml:trace contextRef="#ctx0" brushRef="#br0">890 1232 24575,'-139'16'0,"-210"-2"0,335-15 0,0 0 0,0-1 0,1 0 0,-1-1 0,1-1 0,-1 0 0,1-1 0,1 0 0,-1-1 0,1-1 0,-18-12 0,13 7 0,0-2 0,1 0 0,0 0 0,1-2 0,1 0 0,-21-31 0,29 36 0,0 0 0,1-1 0,0 0 0,1 0 0,0 0 0,1 0 0,0 0 0,1-1 0,0 1 0,1-23 0,-1 21 0,-1-1 0,0 0 0,-1 1 0,-8-20 0,6 18 0,0-1 0,-4-28 0,5 14 0,3 1 0,0-1 0,2 1 0,1-1 0,8-44 0,-6 64 0,0-1 0,1 1 0,0 0 0,1 0 0,0 0 0,1 1 0,12-18 0,5-1 0,31-30 0,4-5 0,-36 39 0,2 1 0,1 1 0,27-19 0,-2 2 0,-33 27 0,1 0 0,1 2 0,0 0 0,1 1 0,0 1 0,0 1 0,29-8 0,-29 11 0,0 1 0,0 1 0,1 1 0,-1 1 0,1 0 0,-1 2 0,1 0 0,-1 2 0,0 0 0,0 1 0,0 1 0,0 1 0,-1 0 0,0 2 0,0 0 0,-1 1 0,0 1 0,28 20 0,-6-2 0,0-2 0,2-1 0,1-3 0,46 18 0,-74-34 0,-1 0 0,-1 0 0,1 2 0,-1 0 0,-1 0 0,20 17 0,-26-19 0,0 0 0,-1 0 0,1 1 0,-1 0 0,-1 0 0,1 0 0,-1 1 0,0 0 0,-1-1 0,0 1 0,0 0 0,-1 0 0,2 11 0,0 15 0,0 43 0,1 11 0,4-8 0,-3 0 0,-8 126 0,0-197 0,0 1 0,0-1 0,-1 1 0,0-1 0,-1 0 0,0 0 0,0-1 0,-1 1 0,0-1 0,-1 0 0,-11 13 0,-9 8 0,-47 39 0,60-58 0,4-3 24,0 0-1,-1 0 0,0-1 0,0-1 1,0 0-1,-1 0 0,0-1 1,0 0-1,0-1 0,0 0 0,-1-1 1,-12 1-1,-17-1-171,0-1 1,-45-5-1,1 0-1077,60 4-5601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80daed171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9" name="Google Shape;129;g1780daed171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122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2974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solidFill>
                  <a:schemeClr val="dk1"/>
                </a:solidFill>
              </a:rPr>
              <a:t>Now we have the model, but the picture we got from the camera doesn't apply. B</a:t>
            </a:r>
            <a:r>
              <a:rPr lang="en-US" altLang="zh-CN" b="0" i="0" dirty="0">
                <a:effectLst/>
                <a:latin typeface="Arial" panose="020B0604020202020204" pitchFamily="34" charset="0"/>
              </a:rPr>
              <a:t>ecause the hand is only part of the image, the whole image contains a lot of useless information, such as the person’s face, arms, upper body and so on.</a:t>
            </a: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9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rtl="0">
              <a:buNone/>
            </a:pPr>
            <a:r>
              <a:rPr lang="en-US" altLang="zh-CN" dirty="0">
                <a:effectLst/>
                <a:latin typeface="Arial" panose="020B0604020202020204" pitchFamily="34" charset="0"/>
              </a:rPr>
              <a:t>MediaPipe can provide us with their specific coordinates through the recognition of 21 joints in the hand, to locate the hand position.  We built a 416x416 resolution screenshot using the node closest to the center of the hand, the node # 9. Once we finally have a valid screenshot, we can transfer it to the model to get the results we want.</a:t>
            </a:r>
            <a:br>
              <a:rPr lang="en-US" altLang="zh-CN" b="0" i="0" dirty="0">
                <a:solidFill>
                  <a:srgbClr val="5D6879"/>
                </a:solidFill>
                <a:effectLst/>
                <a:latin typeface="Lato" panose="020B0604020202020204" pitchFamily="34" charset="0"/>
              </a:rPr>
            </a:b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8424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solidFill>
                  <a:schemeClr val="dk1"/>
                </a:solidFill>
              </a:rPr>
              <a:t>Finally, how does the system tell us what it recognizes? We need to generate subtitles. First, we need to make sure that the gestures the system recognizes are stable and reliable. The system gives a judgment for each frame of the hand image, and when the judgment is consistent five times in a row, the letter is added to the "text" list.</a:t>
            </a: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872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solidFill>
                  <a:schemeClr val="dk1"/>
                </a:solidFill>
              </a:rPr>
              <a:t>Now we have a list of text, but each letter in it is still separate. This is where step two comes in, Use Wordninja to participle the text. wordninja is a third-party library for word segmentation of consecutive English strings.  The word segmentation of wordninja is based on the frequency of Wikipedia corpus. In English language, it is reasonably believed that the distribution follows Ziv's law, and the word bank is established from the highest to the bottom according to the occurrence probability, so as to achieve the purpose of word segmentation. </a:t>
            </a: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378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solidFill>
                  <a:schemeClr val="dk1"/>
                </a:solidFill>
              </a:rPr>
              <a:t>In the third step we will make sure the words are spelled correctly. Even though we ensured the reliability and stability of the results in the first step, the non-standard use of sign language may lead to incorrect spelling. Here we use the </a:t>
            </a:r>
            <a:r>
              <a:rPr lang="en-US" dirty="0" err="1">
                <a:solidFill>
                  <a:schemeClr val="dk1"/>
                </a:solidFill>
              </a:rPr>
              <a:t>pyspellchecker</a:t>
            </a:r>
            <a:r>
              <a:rPr lang="en-US" dirty="0">
                <a:solidFill>
                  <a:schemeClr val="dk1"/>
                </a:solidFill>
              </a:rPr>
              <a:t> library to help us. It will correct our spelling mistakes. Finally, we </a:t>
            </a:r>
            <a:r>
              <a:rPr lang="en-US" altLang="zh-CN" dirty="0">
                <a:solidFill>
                  <a:schemeClr val="dk1"/>
                </a:solidFill>
              </a:rPr>
              <a:t>just use the Python Image Library</a:t>
            </a:r>
            <a:r>
              <a:rPr lang="en-US" dirty="0">
                <a:solidFill>
                  <a:schemeClr val="dk1"/>
                </a:solidFill>
              </a:rPr>
              <a:t> print the content to our screen.  </a:t>
            </a: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7061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3769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308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820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937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9420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0443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8729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872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0101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0290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346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80daed171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
        <p:nvSpPr>
          <p:cNvPr id="135" name="Google Shape;135;g1780daed17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6186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 name="Shape 11"/>
        <p:cNvGrpSpPr/>
        <p:nvPr/>
      </p:nvGrpSpPr>
      <p:grpSpPr>
        <a:xfrm>
          <a:off x="0" y="0"/>
          <a:ext cx="0" cy="0"/>
          <a:chOff x="0" y="0"/>
          <a:chExt cx="0" cy="0"/>
        </a:xfrm>
      </p:grpSpPr>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5" name="Google Shape;15;p10"/>
          <p:cNvGrpSpPr/>
          <p:nvPr/>
        </p:nvGrpSpPr>
        <p:grpSpPr>
          <a:xfrm>
            <a:off x="9027495" y="288758"/>
            <a:ext cx="2951948" cy="680351"/>
            <a:chOff x="1086652" y="2616301"/>
            <a:chExt cx="6812522" cy="1625397"/>
          </a:xfrm>
        </p:grpSpPr>
        <p:pic>
          <p:nvPicPr>
            <p:cNvPr id="16" name="Google Shape;16;p10"/>
            <p:cNvPicPr preferRelativeResize="0"/>
            <p:nvPr/>
          </p:nvPicPr>
          <p:blipFill rotWithShape="1">
            <a:blip r:embed="rId2">
              <a:alphaModFix/>
            </a:blip>
            <a:srcRect/>
            <a:stretch/>
          </p:blipFill>
          <p:spPr>
            <a:xfrm>
              <a:off x="4292825" y="2616301"/>
              <a:ext cx="3606349" cy="1625397"/>
            </a:xfrm>
            <a:prstGeom prst="rect">
              <a:avLst/>
            </a:prstGeom>
            <a:noFill/>
            <a:ln>
              <a:noFill/>
            </a:ln>
          </p:spPr>
        </p:pic>
        <p:pic>
          <p:nvPicPr>
            <p:cNvPr id="17" name="Google Shape;17;p10"/>
            <p:cNvPicPr preferRelativeResize="0"/>
            <p:nvPr/>
          </p:nvPicPr>
          <p:blipFill rotWithShape="1">
            <a:blip r:embed="rId3">
              <a:alphaModFix/>
            </a:blip>
            <a:srcRect/>
            <a:stretch/>
          </p:blipFill>
          <p:spPr>
            <a:xfrm>
              <a:off x="1086652" y="2637957"/>
              <a:ext cx="2857500" cy="1304925"/>
            </a:xfrm>
            <a:prstGeom prst="rect">
              <a:avLst/>
            </a:prstGeom>
            <a:noFill/>
            <a:ln>
              <a:noFill/>
            </a:ln>
          </p:spPr>
        </p:pic>
      </p:grpSp>
      <p:sp>
        <p:nvSpPr>
          <p:cNvPr id="18" name="Google Shape;18;p10"/>
          <p:cNvSpPr txBox="1"/>
          <p:nvPr/>
        </p:nvSpPr>
        <p:spPr>
          <a:xfrm>
            <a:off x="0" y="6356350"/>
            <a:ext cx="461927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dirty="0">
                <a:solidFill>
                  <a:schemeClr val="dk1"/>
                </a:solidFill>
                <a:latin typeface="Times New Roman"/>
                <a:ea typeface="Times New Roman"/>
                <a:cs typeface="Times New Roman"/>
                <a:sym typeface="Times New Roman"/>
              </a:rPr>
              <a:t>Group 13</a:t>
            </a:r>
            <a:endParaRPr dirty="0"/>
          </a:p>
          <a:p>
            <a:pPr marL="0" marR="0" lvl="0" indent="0" algn="l" rtl="0">
              <a:spcBef>
                <a:spcPts val="0"/>
              </a:spcBef>
              <a:spcAft>
                <a:spcPts val="0"/>
              </a:spcAft>
              <a:buNone/>
            </a:pPr>
            <a:r>
              <a:rPr lang="en-US" altLang="zh-CN" sz="1200" b="0" i="0" u="none" strike="noStrike" cap="none" dirty="0">
                <a:solidFill>
                  <a:schemeClr val="dk1"/>
                </a:solidFill>
                <a:latin typeface="Times New Roman"/>
                <a:ea typeface="Times New Roman"/>
                <a:cs typeface="Times New Roman"/>
                <a:sym typeface="Times New Roman"/>
              </a:rPr>
              <a:t>R</a:t>
            </a:r>
            <a:r>
              <a:rPr lang="en-SG" altLang="zh-SG" sz="1200" b="0" i="0" u="none" strike="noStrike" cap="none" dirty="0" err="1">
                <a:solidFill>
                  <a:schemeClr val="dk1"/>
                </a:solidFill>
                <a:latin typeface="Times New Roman"/>
                <a:cs typeface="Times New Roman"/>
                <a:sym typeface="Arial"/>
              </a:rPr>
              <a:t>eal</a:t>
            </a:r>
            <a:r>
              <a:rPr lang="en-SG" altLang="zh-SG" sz="1200" b="0" i="0" u="none" strike="noStrike" cap="none" dirty="0">
                <a:solidFill>
                  <a:schemeClr val="dk1"/>
                </a:solidFill>
                <a:latin typeface="Times New Roman"/>
                <a:cs typeface="Times New Roman"/>
                <a:sym typeface="Arial"/>
              </a:rPr>
              <a:t>-time sign language</a:t>
            </a:r>
            <a:r>
              <a:rPr lang="zh-CN" altLang="en-US" sz="1200" b="0" i="0" u="none" strike="noStrike" cap="none" dirty="0">
                <a:solidFill>
                  <a:schemeClr val="dk1"/>
                </a:solidFill>
                <a:latin typeface="Times New Roman"/>
                <a:cs typeface="Times New Roman"/>
                <a:sym typeface="Arial"/>
              </a:rPr>
              <a:t> </a:t>
            </a:r>
            <a:r>
              <a:rPr lang="en-SG" altLang="zh-SG" sz="1200" b="0" i="0" u="none" strike="noStrike" cap="none" dirty="0">
                <a:solidFill>
                  <a:schemeClr val="dk1"/>
                </a:solidFill>
                <a:latin typeface="Times New Roman"/>
                <a:cs typeface="Times New Roman"/>
                <a:sym typeface="Arial"/>
              </a:rPr>
              <a:t>recognition system based on YOLO</a:t>
            </a:r>
            <a:endParaRPr lang="en-US" sz="1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9"/>
        <p:cNvGrpSpPr/>
        <p:nvPr/>
      </p:nvGrpSpPr>
      <p:grpSpPr>
        <a:xfrm>
          <a:off x="0" y="0"/>
          <a:ext cx="0" cy="0"/>
          <a:chOff x="0" y="0"/>
          <a:chExt cx="0" cy="0"/>
        </a:xfrm>
      </p:grpSpPr>
      <p:sp>
        <p:nvSpPr>
          <p:cNvPr id="20" name="Google Shape;2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8"/>
        <p:cNvGrpSpPr/>
        <p:nvPr/>
      </p:nvGrpSpPr>
      <p:grpSpPr>
        <a:xfrm>
          <a:off x="0" y="0"/>
          <a:ext cx="0" cy="0"/>
          <a:chOff x="0" y="0"/>
          <a:chExt cx="0" cy="0"/>
        </a:xfrm>
      </p:grpSpPr>
      <p:sp>
        <p:nvSpPr>
          <p:cNvPr id="39" name="Google Shape;39;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7"/>
        <p:cNvGrpSpPr/>
        <p:nvPr/>
      </p:nvGrpSpPr>
      <p:grpSpPr>
        <a:xfrm>
          <a:off x="0" y="0"/>
          <a:ext cx="0" cy="0"/>
          <a:chOff x="0" y="0"/>
          <a:chExt cx="0" cy="0"/>
        </a:xfrm>
      </p:grpSpPr>
      <p:sp>
        <p:nvSpPr>
          <p:cNvPr id="48" name="Google Shape;4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2"/>
        <p:cNvGrpSpPr/>
        <p:nvPr/>
      </p:nvGrpSpPr>
      <p:grpSpPr>
        <a:xfrm>
          <a:off x="0" y="0"/>
          <a:ext cx="0" cy="0"/>
          <a:chOff x="0" y="0"/>
          <a:chExt cx="0" cy="0"/>
        </a:xfrm>
      </p:grpSpPr>
      <p:sp>
        <p:nvSpPr>
          <p:cNvPr id="53" name="Google Shape;5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6"/>
        <p:cNvGrpSpPr/>
        <p:nvPr/>
      </p:nvGrpSpPr>
      <p:grpSpPr>
        <a:xfrm>
          <a:off x="0" y="0"/>
          <a:ext cx="0" cy="0"/>
          <a:chOff x="0" y="0"/>
          <a:chExt cx="0" cy="0"/>
        </a:xfrm>
      </p:grpSpPr>
      <p:sp>
        <p:nvSpPr>
          <p:cNvPr id="57" name="Google Shape;57;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8"/>
          <p:cNvSpPr>
            <a:spLocks noGrp="1"/>
          </p:cNvSpPr>
          <p:nvPr>
            <p:ph type="pic" idx="2"/>
          </p:nvPr>
        </p:nvSpPr>
        <p:spPr>
          <a:xfrm>
            <a:off x="5183188" y="987425"/>
            <a:ext cx="6172200" cy="4873625"/>
          </a:xfrm>
          <a:prstGeom prst="rect">
            <a:avLst/>
          </a:prstGeom>
          <a:noFill/>
          <a:ln>
            <a:noFill/>
          </a:ln>
        </p:spPr>
      </p:sp>
      <p:sp>
        <p:nvSpPr>
          <p:cNvPr id="66" name="Google Shape;66;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customXml" Target="../ink/ink1.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hyperlink" Target="https://public.roboflow.com/object-detection/american-sign-language-letters" TargetMode="External"/><Relationship Id="rId10" Type="http://schemas.openxmlformats.org/officeDocument/2006/relationships/image" Target="../media/image12.jpg"/><Relationship Id="rId4" Type="http://schemas.openxmlformats.org/officeDocument/2006/relationships/image" Target="../media/image7.svg"/><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p:nvPr/>
        </p:nvSpPr>
        <p:spPr>
          <a:xfrm>
            <a:off x="1551400" y="1643876"/>
            <a:ext cx="8964400" cy="830956"/>
          </a:xfrm>
          <a:prstGeom prst="rect">
            <a:avLst/>
          </a:prstGeom>
          <a:noFill/>
          <a:ln>
            <a:noFill/>
          </a:ln>
        </p:spPr>
        <p:txBody>
          <a:bodyPr spcFirstLastPara="1" wrap="square" lIns="91433" tIns="45700" rIns="91433" bIns="45700" anchor="t" anchorCtr="0">
            <a:spAutoFit/>
          </a:bodyPr>
          <a:lstStyle/>
          <a:p>
            <a:pPr>
              <a:buSzPts val="1800"/>
            </a:pPr>
            <a:r>
              <a:rPr lang="en-US" altLang="zh-CN" sz="2400" dirty="0">
                <a:solidFill>
                  <a:schemeClr val="accent1"/>
                </a:solidFill>
                <a:latin typeface="Arial Black"/>
                <a:cs typeface="Arial Black"/>
              </a:rPr>
              <a:t>R</a:t>
            </a:r>
            <a:r>
              <a:rPr lang="en-SG" altLang="zh-SG" sz="2400" dirty="0" err="1">
                <a:solidFill>
                  <a:schemeClr val="accent1"/>
                </a:solidFill>
                <a:latin typeface="Arial Black"/>
                <a:cs typeface="Arial Black"/>
              </a:rPr>
              <a:t>eal</a:t>
            </a:r>
            <a:r>
              <a:rPr lang="en-SG" altLang="zh-SG" sz="2400" dirty="0">
                <a:solidFill>
                  <a:schemeClr val="accent1"/>
                </a:solidFill>
                <a:latin typeface="Arial Black"/>
                <a:cs typeface="Arial Black"/>
              </a:rPr>
              <a:t>-time sign language</a:t>
            </a:r>
            <a:r>
              <a:rPr lang="zh-CN" altLang="en-US" sz="2400" dirty="0">
                <a:solidFill>
                  <a:schemeClr val="accent1"/>
                </a:solidFill>
                <a:latin typeface="Arial Black"/>
                <a:cs typeface="Arial Black"/>
              </a:rPr>
              <a:t> </a:t>
            </a:r>
            <a:r>
              <a:rPr lang="en-SG" altLang="zh-SG" sz="2400" dirty="0">
                <a:solidFill>
                  <a:schemeClr val="accent1"/>
                </a:solidFill>
                <a:latin typeface="Arial Black"/>
                <a:cs typeface="Arial Black"/>
              </a:rPr>
              <a:t>recognition system based on YOLO</a:t>
            </a:r>
            <a:endParaRPr lang="en-US" sz="2400" dirty="0">
              <a:solidFill>
                <a:schemeClr val="accent1"/>
              </a:solidFill>
              <a:latin typeface="Arial Black"/>
              <a:cs typeface="Arial Black"/>
              <a:sym typeface="Arial Black"/>
            </a:endParaRPr>
          </a:p>
        </p:txBody>
      </p:sp>
      <p:sp>
        <p:nvSpPr>
          <p:cNvPr id="132" name="Google Shape;132;p25"/>
          <p:cNvSpPr txBox="1"/>
          <p:nvPr/>
        </p:nvSpPr>
        <p:spPr>
          <a:xfrm>
            <a:off x="1551401" y="3917601"/>
            <a:ext cx="3131700" cy="1015622"/>
          </a:xfrm>
          <a:prstGeom prst="rect">
            <a:avLst/>
          </a:prstGeom>
          <a:noFill/>
          <a:ln>
            <a:noFill/>
          </a:ln>
        </p:spPr>
        <p:txBody>
          <a:bodyPr spcFirstLastPara="1" wrap="square" lIns="91433" tIns="45700" rIns="91433" bIns="45700" anchor="t" anchorCtr="0">
            <a:spAutoFit/>
          </a:bodyPr>
          <a:lstStyle/>
          <a:p>
            <a:pPr>
              <a:buSzPts val="1500"/>
            </a:pPr>
            <a:r>
              <a:rPr lang="en-US" altLang="zh-CN" sz="2000" dirty="0">
                <a:solidFill>
                  <a:schemeClr val="dk1"/>
                </a:solidFill>
              </a:rPr>
              <a:t>SHU WANYANG</a:t>
            </a:r>
            <a:endParaRPr sz="2000" dirty="0">
              <a:solidFill>
                <a:schemeClr val="dk1"/>
              </a:solidFill>
            </a:endParaRPr>
          </a:p>
          <a:p>
            <a:pPr>
              <a:buSzPts val="1500"/>
            </a:pPr>
            <a:r>
              <a:rPr lang="en-US" altLang="zh-CN" sz="2000" dirty="0">
                <a:solidFill>
                  <a:schemeClr val="dk1"/>
                </a:solidFill>
              </a:rPr>
              <a:t>YAN JIAHUAN</a:t>
            </a:r>
            <a:endParaRPr sz="2000" dirty="0">
              <a:solidFill>
                <a:schemeClr val="dk1"/>
              </a:solidFill>
            </a:endParaRPr>
          </a:p>
          <a:p>
            <a:pPr>
              <a:buSzPts val="1500"/>
            </a:pPr>
            <a:r>
              <a:rPr lang="en-US" altLang="zh-CN" sz="2000" dirty="0">
                <a:solidFill>
                  <a:schemeClr val="dk1"/>
                </a:solidFill>
              </a:rPr>
              <a:t>XIAO CHANGWEI</a:t>
            </a:r>
            <a:endParaRPr sz="20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8" y="383501"/>
            <a:ext cx="5213564"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Network based on YOLOv3</a:t>
            </a:r>
            <a:endParaRPr sz="2400" dirty="0">
              <a:solidFill>
                <a:srgbClr val="4472C4"/>
              </a:solidFill>
              <a:latin typeface="Arial Black"/>
              <a:ea typeface="Arial Black"/>
              <a:cs typeface="Arial Black"/>
              <a:sym typeface="Arial Black"/>
            </a:endParaRPr>
          </a:p>
        </p:txBody>
      </p:sp>
      <p:pic>
        <p:nvPicPr>
          <p:cNvPr id="3" name="图片 2">
            <a:extLst>
              <a:ext uri="{FF2B5EF4-FFF2-40B4-BE49-F238E27FC236}">
                <a16:creationId xmlns:a16="http://schemas.microsoft.com/office/drawing/2014/main" id="{467524FB-443F-0CFB-5029-DE2EF19850AC}"/>
              </a:ext>
            </a:extLst>
          </p:cNvPr>
          <p:cNvPicPr>
            <a:picLocks noChangeAspect="1"/>
          </p:cNvPicPr>
          <p:nvPr/>
        </p:nvPicPr>
        <p:blipFill>
          <a:blip r:embed="rId3"/>
          <a:stretch>
            <a:fillRect/>
          </a:stretch>
        </p:blipFill>
        <p:spPr>
          <a:xfrm>
            <a:off x="571768" y="1249134"/>
            <a:ext cx="2983091" cy="2683994"/>
          </a:xfrm>
          <a:prstGeom prst="rect">
            <a:avLst/>
          </a:prstGeom>
        </p:spPr>
      </p:pic>
      <p:cxnSp>
        <p:nvCxnSpPr>
          <p:cNvPr id="14" name="直接箭头连接符 13">
            <a:extLst>
              <a:ext uri="{FF2B5EF4-FFF2-40B4-BE49-F238E27FC236}">
                <a16:creationId xmlns:a16="http://schemas.microsoft.com/office/drawing/2014/main" id="{23DD950B-1FE8-9CDA-E2DD-E2A13B708590}"/>
              </a:ext>
            </a:extLst>
          </p:cNvPr>
          <p:cNvCxnSpPr/>
          <p:nvPr/>
        </p:nvCxnSpPr>
        <p:spPr>
          <a:xfrm>
            <a:off x="4387065" y="2845942"/>
            <a:ext cx="16027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图片 3">
            <a:extLst>
              <a:ext uri="{FF2B5EF4-FFF2-40B4-BE49-F238E27FC236}">
                <a16:creationId xmlns:a16="http://schemas.microsoft.com/office/drawing/2014/main" id="{2A4BFF59-2B34-0273-0F7D-9340A629D175}"/>
              </a:ext>
            </a:extLst>
          </p:cNvPr>
          <p:cNvPicPr>
            <a:picLocks noChangeAspect="1"/>
          </p:cNvPicPr>
          <p:nvPr/>
        </p:nvPicPr>
        <p:blipFill>
          <a:blip r:embed="rId4"/>
          <a:stretch>
            <a:fillRect/>
          </a:stretch>
        </p:blipFill>
        <p:spPr>
          <a:xfrm>
            <a:off x="7096982" y="966008"/>
            <a:ext cx="2783964" cy="2967120"/>
          </a:xfrm>
          <a:prstGeom prst="rect">
            <a:avLst/>
          </a:prstGeom>
        </p:spPr>
      </p:pic>
      <p:sp>
        <p:nvSpPr>
          <p:cNvPr id="6" name="Google Shape;332;g1610c453444_7_27">
            <a:extLst>
              <a:ext uri="{FF2B5EF4-FFF2-40B4-BE49-F238E27FC236}">
                <a16:creationId xmlns:a16="http://schemas.microsoft.com/office/drawing/2014/main" id="{12F590DA-F907-2DB1-AFCE-7EB3AABB83B2}"/>
              </a:ext>
            </a:extLst>
          </p:cNvPr>
          <p:cNvSpPr txBox="1"/>
          <p:nvPr/>
        </p:nvSpPr>
        <p:spPr>
          <a:xfrm>
            <a:off x="571767" y="4128533"/>
            <a:ext cx="2983091"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--original model</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Total params: 61,581,727</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Trainable params: 61,529,119</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Non-trainable params: 52,608</a:t>
            </a:r>
            <a:endParaRPr sz="1800" dirty="0">
              <a:solidFill>
                <a:schemeClr val="dk1"/>
              </a:solidFill>
              <a:latin typeface="Times New Roman"/>
              <a:ea typeface="Times New Roman"/>
              <a:cs typeface="Times New Roman"/>
              <a:sym typeface="Times New Roman"/>
            </a:endParaRPr>
          </a:p>
        </p:txBody>
      </p:sp>
      <p:sp>
        <p:nvSpPr>
          <p:cNvPr id="8" name="Google Shape;332;g1610c453444_7_27">
            <a:extLst>
              <a:ext uri="{FF2B5EF4-FFF2-40B4-BE49-F238E27FC236}">
                <a16:creationId xmlns:a16="http://schemas.microsoft.com/office/drawing/2014/main" id="{BE00CB11-69C9-DCB1-C9B2-8A4B49D3524A}"/>
              </a:ext>
            </a:extLst>
          </p:cNvPr>
          <p:cNvSpPr txBox="1"/>
          <p:nvPr/>
        </p:nvSpPr>
        <p:spPr>
          <a:xfrm>
            <a:off x="6997418" y="4072069"/>
            <a:ext cx="2983091"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--lightweight model</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Total params: 242,146</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Trainable params: 242,146</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Non-trainable params: 0</a:t>
            </a:r>
            <a:endParaRPr sz="1800" dirty="0">
              <a:solidFill>
                <a:schemeClr val="dk1"/>
              </a:solidFill>
              <a:latin typeface="Times New Roman"/>
              <a:ea typeface="Times New Roman"/>
              <a:cs typeface="Times New Roman"/>
              <a:sym typeface="Times New Roman"/>
            </a:endParaRPr>
          </a:p>
        </p:txBody>
      </p:sp>
      <p:sp>
        <p:nvSpPr>
          <p:cNvPr id="9" name="Google Shape;332;g1610c453444_7_27">
            <a:extLst>
              <a:ext uri="{FF2B5EF4-FFF2-40B4-BE49-F238E27FC236}">
                <a16:creationId xmlns:a16="http://schemas.microsoft.com/office/drawing/2014/main" id="{34B72CB3-07F9-6354-448C-1483732E27F6}"/>
              </a:ext>
            </a:extLst>
          </p:cNvPr>
          <p:cNvSpPr txBox="1"/>
          <p:nvPr/>
        </p:nvSpPr>
        <p:spPr>
          <a:xfrm>
            <a:off x="3328827" y="5726372"/>
            <a:ext cx="5866544" cy="6462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We also used a non-backpropagation method to update the BN parameters to speed up the training.</a:t>
            </a:r>
            <a:endParaRPr sz="1800" dirty="0">
              <a:solidFill>
                <a:schemeClr val="dk1"/>
              </a:solidFill>
              <a:latin typeface="Times New Roman"/>
              <a:ea typeface="Times New Roman"/>
              <a:cs typeface="Times New Roman"/>
              <a:sym typeface="Times New Roman"/>
            </a:endParaRPr>
          </a:p>
        </p:txBody>
      </p:sp>
      <p:pic>
        <p:nvPicPr>
          <p:cNvPr id="12" name="图形 11" descr="卡车">
            <a:extLst>
              <a:ext uri="{FF2B5EF4-FFF2-40B4-BE49-F238E27FC236}">
                <a16:creationId xmlns:a16="http://schemas.microsoft.com/office/drawing/2014/main" id="{155AE392-61D1-DFFC-57AA-61CE2F8C4F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7819" y="1931542"/>
            <a:ext cx="914400" cy="914400"/>
          </a:xfrm>
          <a:prstGeom prst="rect">
            <a:avLst/>
          </a:prstGeom>
        </p:spPr>
      </p:pic>
      <p:pic>
        <p:nvPicPr>
          <p:cNvPr id="15" name="图形 14" descr="骑自行车">
            <a:extLst>
              <a:ext uri="{FF2B5EF4-FFF2-40B4-BE49-F238E27FC236}">
                <a16:creationId xmlns:a16="http://schemas.microsoft.com/office/drawing/2014/main" id="{AFE17A6D-F29D-73A7-F031-E40AA090E1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3746" y="1862229"/>
            <a:ext cx="914400" cy="914400"/>
          </a:xfrm>
          <a:prstGeom prst="rect">
            <a:avLst/>
          </a:prstGeom>
        </p:spPr>
      </p:pic>
      <p:cxnSp>
        <p:nvCxnSpPr>
          <p:cNvPr id="17" name="直接箭头连接符 16">
            <a:extLst>
              <a:ext uri="{FF2B5EF4-FFF2-40B4-BE49-F238E27FC236}">
                <a16:creationId xmlns:a16="http://schemas.microsoft.com/office/drawing/2014/main" id="{0EF72C46-176F-61EE-06AE-99A54E68DDFF}"/>
              </a:ext>
            </a:extLst>
          </p:cNvPr>
          <p:cNvCxnSpPr/>
          <p:nvPr/>
        </p:nvCxnSpPr>
        <p:spPr>
          <a:xfrm>
            <a:off x="8885434" y="2803133"/>
            <a:ext cx="16027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382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7" y="383501"/>
            <a:ext cx="6670035"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The hyperparameters during training</a:t>
            </a:r>
            <a:endParaRPr sz="2400" dirty="0">
              <a:solidFill>
                <a:srgbClr val="4472C4"/>
              </a:solidFill>
              <a:latin typeface="Arial Black"/>
              <a:ea typeface="Arial Black"/>
              <a:cs typeface="Arial Black"/>
              <a:sym typeface="Arial Black"/>
            </a:endParaRPr>
          </a:p>
        </p:txBody>
      </p:sp>
      <p:sp>
        <p:nvSpPr>
          <p:cNvPr id="2" name="Google Shape;332;g1610c453444_7_27">
            <a:extLst>
              <a:ext uri="{FF2B5EF4-FFF2-40B4-BE49-F238E27FC236}">
                <a16:creationId xmlns:a16="http://schemas.microsoft.com/office/drawing/2014/main" id="{511DBBBB-AEC0-53D9-2245-C5C0B43A83E4}"/>
              </a:ext>
            </a:extLst>
          </p:cNvPr>
          <p:cNvSpPr txBox="1"/>
          <p:nvPr/>
        </p:nvSpPr>
        <p:spPr>
          <a:xfrm>
            <a:off x="426947" y="1180748"/>
            <a:ext cx="7483173" cy="2031285"/>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Epoch: 200 </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Steps: [150,250]</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Batch size: 8</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Learning rate: start from 1e-3, decreased to 1e-4 according to Adam optimizer</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Anchors: [120.55, 97.22, 148.54, 151.12, 185.12, 214.38, 228.47, 147.84, 259.63, 210.48, 268.54, 291.81]</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Class: 26</a:t>
            </a:r>
            <a:endParaRPr sz="1800" dirty="0">
              <a:solidFill>
                <a:schemeClr val="dk1"/>
              </a:solidFill>
              <a:latin typeface="Times New Roman"/>
              <a:ea typeface="Times New Roman"/>
              <a:cs typeface="Times New Roman"/>
              <a:sym typeface="Times New Roman"/>
            </a:endParaRPr>
          </a:p>
        </p:txBody>
      </p:sp>
      <p:cxnSp>
        <p:nvCxnSpPr>
          <p:cNvPr id="7" name="直接连接符 6">
            <a:extLst>
              <a:ext uri="{FF2B5EF4-FFF2-40B4-BE49-F238E27FC236}">
                <a16:creationId xmlns:a16="http://schemas.microsoft.com/office/drawing/2014/main" id="{983D3A78-BD72-8663-2355-4253D9C94022}"/>
              </a:ext>
            </a:extLst>
          </p:cNvPr>
          <p:cNvCxnSpPr/>
          <p:nvPr/>
        </p:nvCxnSpPr>
        <p:spPr>
          <a:xfrm>
            <a:off x="688369" y="3349375"/>
            <a:ext cx="10222786" cy="0"/>
          </a:xfrm>
          <a:prstGeom prst="line">
            <a:avLst/>
          </a:prstGeom>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1CAE1EA5-5FF5-5C0A-C391-EF8BCC1F2818}"/>
              </a:ext>
            </a:extLst>
          </p:cNvPr>
          <p:cNvPicPr>
            <a:picLocks noChangeAspect="1"/>
          </p:cNvPicPr>
          <p:nvPr/>
        </p:nvPicPr>
        <p:blipFill>
          <a:blip r:embed="rId3"/>
          <a:stretch>
            <a:fillRect/>
          </a:stretch>
        </p:blipFill>
        <p:spPr>
          <a:xfrm>
            <a:off x="551381" y="3547656"/>
            <a:ext cx="4039695" cy="2700000"/>
          </a:xfrm>
          <a:prstGeom prst="rect">
            <a:avLst/>
          </a:prstGeom>
        </p:spPr>
      </p:pic>
      <p:pic>
        <p:nvPicPr>
          <p:cNvPr id="16" name="图片 15">
            <a:extLst>
              <a:ext uri="{FF2B5EF4-FFF2-40B4-BE49-F238E27FC236}">
                <a16:creationId xmlns:a16="http://schemas.microsoft.com/office/drawing/2014/main" id="{9BAA4A97-8F1B-EF9C-B14E-70D0E90584EF}"/>
              </a:ext>
            </a:extLst>
          </p:cNvPr>
          <p:cNvPicPr>
            <a:picLocks noChangeAspect="1"/>
          </p:cNvPicPr>
          <p:nvPr/>
        </p:nvPicPr>
        <p:blipFill>
          <a:blip r:embed="rId4"/>
          <a:stretch>
            <a:fillRect/>
          </a:stretch>
        </p:blipFill>
        <p:spPr>
          <a:xfrm>
            <a:off x="4936080" y="3557237"/>
            <a:ext cx="4039695" cy="2700000"/>
          </a:xfrm>
          <a:prstGeom prst="rect">
            <a:avLst/>
          </a:prstGeom>
        </p:spPr>
      </p:pic>
      <p:sp>
        <p:nvSpPr>
          <p:cNvPr id="19" name="Google Shape;332;g1610c453444_7_27">
            <a:extLst>
              <a:ext uri="{FF2B5EF4-FFF2-40B4-BE49-F238E27FC236}">
                <a16:creationId xmlns:a16="http://schemas.microsoft.com/office/drawing/2014/main" id="{29263109-5210-4A6B-4530-BDC6A31B7A4E}"/>
              </a:ext>
            </a:extLst>
          </p:cNvPr>
          <p:cNvSpPr txBox="1"/>
          <p:nvPr/>
        </p:nvSpPr>
        <p:spPr>
          <a:xfrm>
            <a:off x="9527408" y="3832261"/>
            <a:ext cx="2113211" cy="92328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The best average precision is about </a:t>
            </a:r>
            <a:r>
              <a:rPr lang="en-US" sz="1800" b="1" dirty="0">
                <a:solidFill>
                  <a:srgbClr val="FF0000"/>
                </a:solidFill>
                <a:latin typeface="Times New Roman"/>
                <a:ea typeface="Times New Roman"/>
                <a:cs typeface="Times New Roman"/>
                <a:sym typeface="Times New Roman"/>
              </a:rPr>
              <a:t>0.92</a:t>
            </a:r>
            <a:endParaRPr sz="1800" b="1" dirty="0">
              <a:solidFill>
                <a:srgbClr val="FF0000"/>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5">
            <p14:nvContentPartPr>
              <p14:cNvPr id="20" name="墨迹 19">
                <a:extLst>
                  <a:ext uri="{FF2B5EF4-FFF2-40B4-BE49-F238E27FC236}">
                    <a16:creationId xmlns:a16="http://schemas.microsoft.com/office/drawing/2014/main" id="{307D75DD-176E-2AE8-3E0A-45010B9F0E81}"/>
                  </a:ext>
                </a:extLst>
              </p14:cNvPr>
              <p14:cNvContentPartPr/>
              <p14:nvPr/>
            </p14:nvContentPartPr>
            <p14:xfrm>
              <a:off x="5998174" y="3337058"/>
              <a:ext cx="505800" cy="457200"/>
            </p14:xfrm>
          </p:contentPart>
        </mc:Choice>
        <mc:Fallback xmlns="">
          <p:pic>
            <p:nvPicPr>
              <p:cNvPr id="20" name="墨迹 19">
                <a:extLst>
                  <a:ext uri="{FF2B5EF4-FFF2-40B4-BE49-F238E27FC236}">
                    <a16:creationId xmlns:a16="http://schemas.microsoft.com/office/drawing/2014/main" id="{307D75DD-176E-2AE8-3E0A-45010B9F0E81}"/>
                  </a:ext>
                </a:extLst>
              </p:cNvPr>
              <p:cNvPicPr/>
              <p:nvPr/>
            </p:nvPicPr>
            <p:blipFill>
              <a:blip r:embed="rId6"/>
              <a:stretch>
                <a:fillRect/>
              </a:stretch>
            </p:blipFill>
            <p:spPr>
              <a:xfrm>
                <a:off x="5989174" y="3328058"/>
                <a:ext cx="523440" cy="474840"/>
              </a:xfrm>
              <a:prstGeom prst="rect">
                <a:avLst/>
              </a:prstGeom>
            </p:spPr>
          </p:pic>
        </mc:Fallback>
      </mc:AlternateContent>
      <p:cxnSp>
        <p:nvCxnSpPr>
          <p:cNvPr id="22" name="直接箭头连接符 21">
            <a:extLst>
              <a:ext uri="{FF2B5EF4-FFF2-40B4-BE49-F238E27FC236}">
                <a16:creationId xmlns:a16="http://schemas.microsoft.com/office/drawing/2014/main" id="{EC640AA9-B141-1463-9708-384DBE6EB03D}"/>
              </a:ext>
            </a:extLst>
          </p:cNvPr>
          <p:cNvCxnSpPr/>
          <p:nvPr/>
        </p:nvCxnSpPr>
        <p:spPr>
          <a:xfrm>
            <a:off x="6791218" y="3565658"/>
            <a:ext cx="2414427" cy="7282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32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Get</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Key</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Frame</a:t>
            </a:r>
            <a:endParaRPr lang="zh-SG" altLang="en-US" sz="2400" dirty="0">
              <a:solidFill>
                <a:srgbClr val="4472C4"/>
              </a:solidFill>
              <a:latin typeface="Arial Black"/>
              <a:cs typeface="Arial Black"/>
            </a:endParaRPr>
          </a:p>
        </p:txBody>
      </p:sp>
      <p:pic>
        <p:nvPicPr>
          <p:cNvPr id="5" name="图片 4" descr="穿蓝色衣服的男人&#10;&#10;描述已自动生成">
            <a:extLst>
              <a:ext uri="{FF2B5EF4-FFF2-40B4-BE49-F238E27FC236}">
                <a16:creationId xmlns:a16="http://schemas.microsoft.com/office/drawing/2014/main" id="{CEA9FD2D-CC71-E274-613C-6FE67FC474C8}"/>
              </a:ext>
            </a:extLst>
          </p:cNvPr>
          <p:cNvPicPr>
            <a:picLocks noChangeAspect="1"/>
          </p:cNvPicPr>
          <p:nvPr/>
        </p:nvPicPr>
        <p:blipFill>
          <a:blip r:embed="rId3"/>
          <a:stretch>
            <a:fillRect/>
          </a:stretch>
        </p:blipFill>
        <p:spPr>
          <a:xfrm>
            <a:off x="7843850" y="2505273"/>
            <a:ext cx="1570115" cy="1570115"/>
          </a:xfrm>
          <a:prstGeom prst="rect">
            <a:avLst/>
          </a:prstGeom>
        </p:spPr>
      </p:pic>
      <p:pic>
        <p:nvPicPr>
          <p:cNvPr id="7" name="图片 6" descr="男人穿着衬衫&#10;&#10;描述已自动生成">
            <a:extLst>
              <a:ext uri="{FF2B5EF4-FFF2-40B4-BE49-F238E27FC236}">
                <a16:creationId xmlns:a16="http://schemas.microsoft.com/office/drawing/2014/main" id="{9E59125E-DB53-6A50-59AD-3206D50397E8}"/>
              </a:ext>
            </a:extLst>
          </p:cNvPr>
          <p:cNvPicPr>
            <a:picLocks noChangeAspect="1"/>
          </p:cNvPicPr>
          <p:nvPr/>
        </p:nvPicPr>
        <p:blipFill>
          <a:blip r:embed="rId4"/>
          <a:stretch>
            <a:fillRect/>
          </a:stretch>
        </p:blipFill>
        <p:spPr>
          <a:xfrm>
            <a:off x="1284296" y="2083785"/>
            <a:ext cx="3217453" cy="2413090"/>
          </a:xfrm>
          <a:prstGeom prst="rect">
            <a:avLst/>
          </a:prstGeom>
        </p:spPr>
      </p:pic>
      <p:cxnSp>
        <p:nvCxnSpPr>
          <p:cNvPr id="9" name="直接箭头连接符 8">
            <a:extLst>
              <a:ext uri="{FF2B5EF4-FFF2-40B4-BE49-F238E27FC236}">
                <a16:creationId xmlns:a16="http://schemas.microsoft.com/office/drawing/2014/main" id="{CE184CBE-0759-D97E-939E-A95FEF76E032}"/>
              </a:ext>
            </a:extLst>
          </p:cNvPr>
          <p:cNvCxnSpPr>
            <a:stCxn id="7" idx="3"/>
            <a:endCxn id="5" idx="1"/>
          </p:cNvCxnSpPr>
          <p:nvPr/>
        </p:nvCxnSpPr>
        <p:spPr>
          <a:xfrm>
            <a:off x="4501749" y="3290330"/>
            <a:ext cx="3342101"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79BF240-BAEF-0ABF-DF04-6963D9D495F2}"/>
              </a:ext>
            </a:extLst>
          </p:cNvPr>
          <p:cNvSpPr txBox="1"/>
          <p:nvPr/>
        </p:nvSpPr>
        <p:spPr>
          <a:xfrm>
            <a:off x="5266112" y="2828665"/>
            <a:ext cx="2569029" cy="461665"/>
          </a:xfrm>
          <a:prstGeom prst="rect">
            <a:avLst/>
          </a:prstGeom>
          <a:noFill/>
        </p:spPr>
        <p:txBody>
          <a:bodyPr wrap="square" rtlCol="0">
            <a:spAutoFit/>
          </a:bodyPr>
          <a:lstStyle/>
          <a:p>
            <a:r>
              <a:rPr lang="en-US" altLang="zh-CN" sz="2400" b="1" i="1" dirty="0"/>
              <a:t>Mediapipe</a:t>
            </a:r>
            <a:endParaRPr lang="zh-CN" altLang="en-US" sz="2400" b="1" i="1" dirty="0"/>
          </a:p>
        </p:txBody>
      </p:sp>
      <p:sp>
        <p:nvSpPr>
          <p:cNvPr id="11" name="文本框 10">
            <a:extLst>
              <a:ext uri="{FF2B5EF4-FFF2-40B4-BE49-F238E27FC236}">
                <a16:creationId xmlns:a16="http://schemas.microsoft.com/office/drawing/2014/main" id="{599FBB8D-545C-8C35-A5DA-7313C0DB6D65}"/>
              </a:ext>
            </a:extLst>
          </p:cNvPr>
          <p:cNvSpPr txBox="1"/>
          <p:nvPr/>
        </p:nvSpPr>
        <p:spPr>
          <a:xfrm>
            <a:off x="1959429" y="4641669"/>
            <a:ext cx="2307771" cy="307777"/>
          </a:xfrm>
          <a:prstGeom prst="rect">
            <a:avLst/>
          </a:prstGeom>
          <a:noFill/>
        </p:spPr>
        <p:txBody>
          <a:bodyPr wrap="square" rtlCol="0">
            <a:spAutoFit/>
          </a:bodyPr>
          <a:lstStyle/>
          <a:p>
            <a:r>
              <a:rPr lang="en-US" altLang="zh-CN" dirty="0"/>
              <a:t>Before Screenshot</a:t>
            </a:r>
            <a:endParaRPr lang="zh-CN" altLang="en-US" dirty="0"/>
          </a:p>
        </p:txBody>
      </p:sp>
      <p:sp>
        <p:nvSpPr>
          <p:cNvPr id="12" name="文本框 11">
            <a:extLst>
              <a:ext uri="{FF2B5EF4-FFF2-40B4-BE49-F238E27FC236}">
                <a16:creationId xmlns:a16="http://schemas.microsoft.com/office/drawing/2014/main" id="{8E69EAD8-C7FE-7D92-E6B7-55E922F9E646}"/>
              </a:ext>
            </a:extLst>
          </p:cNvPr>
          <p:cNvSpPr txBox="1"/>
          <p:nvPr/>
        </p:nvSpPr>
        <p:spPr>
          <a:xfrm>
            <a:off x="7835141" y="4641669"/>
            <a:ext cx="2307771" cy="307777"/>
          </a:xfrm>
          <a:prstGeom prst="rect">
            <a:avLst/>
          </a:prstGeom>
          <a:noFill/>
        </p:spPr>
        <p:txBody>
          <a:bodyPr wrap="square" rtlCol="0">
            <a:spAutoFit/>
          </a:bodyPr>
          <a:lstStyle/>
          <a:p>
            <a:r>
              <a:rPr lang="en-US" altLang="zh-CN" dirty="0"/>
              <a:t>After Screenshot</a:t>
            </a:r>
            <a:endParaRPr lang="zh-CN" altLang="en-US" dirty="0"/>
          </a:p>
        </p:txBody>
      </p:sp>
    </p:spTree>
    <p:extLst>
      <p:ext uri="{BB962C8B-B14F-4D97-AF65-F5344CB8AC3E}">
        <p14:creationId xmlns:p14="http://schemas.microsoft.com/office/powerpoint/2010/main" val="4292720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Get</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Key</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Frame</a:t>
            </a:r>
            <a:endParaRPr lang="zh-SG" altLang="en-US" sz="2400" dirty="0">
              <a:solidFill>
                <a:srgbClr val="4472C4"/>
              </a:solidFill>
              <a:latin typeface="Arial Black"/>
              <a:cs typeface="Arial Black"/>
            </a:endParaRPr>
          </a:p>
        </p:txBody>
      </p:sp>
      <p:pic>
        <p:nvPicPr>
          <p:cNvPr id="3" name="图片 2" descr="图片包含 室内, 看着, 玩具, 华美&#10;&#10;描述已自动生成">
            <a:extLst>
              <a:ext uri="{FF2B5EF4-FFF2-40B4-BE49-F238E27FC236}">
                <a16:creationId xmlns:a16="http://schemas.microsoft.com/office/drawing/2014/main" id="{6C6AC38B-B81A-BA25-2EEF-DD5856D14B7C}"/>
              </a:ext>
            </a:extLst>
          </p:cNvPr>
          <p:cNvPicPr>
            <a:picLocks noChangeAspect="1"/>
          </p:cNvPicPr>
          <p:nvPr/>
        </p:nvPicPr>
        <p:blipFill>
          <a:blip r:embed="rId3"/>
          <a:stretch>
            <a:fillRect/>
          </a:stretch>
        </p:blipFill>
        <p:spPr>
          <a:xfrm>
            <a:off x="7802336" y="2112694"/>
            <a:ext cx="2857500" cy="2857500"/>
          </a:xfrm>
          <a:prstGeom prst="rect">
            <a:avLst/>
          </a:prstGeom>
        </p:spPr>
      </p:pic>
      <p:pic>
        <p:nvPicPr>
          <p:cNvPr id="6" name="图片 5" descr="文本&#10;&#10;描述已自动生成">
            <a:extLst>
              <a:ext uri="{FF2B5EF4-FFF2-40B4-BE49-F238E27FC236}">
                <a16:creationId xmlns:a16="http://schemas.microsoft.com/office/drawing/2014/main" id="{9E81689F-E6A0-DAEC-2184-8825CD8C2598}"/>
              </a:ext>
            </a:extLst>
          </p:cNvPr>
          <p:cNvPicPr>
            <a:picLocks noChangeAspect="1"/>
          </p:cNvPicPr>
          <p:nvPr/>
        </p:nvPicPr>
        <p:blipFill>
          <a:blip r:embed="rId4"/>
          <a:stretch>
            <a:fillRect/>
          </a:stretch>
        </p:blipFill>
        <p:spPr>
          <a:xfrm>
            <a:off x="545664" y="2427762"/>
            <a:ext cx="6171658" cy="2227365"/>
          </a:xfrm>
          <a:prstGeom prst="rect">
            <a:avLst/>
          </a:prstGeom>
        </p:spPr>
      </p:pic>
      <p:cxnSp>
        <p:nvCxnSpPr>
          <p:cNvPr id="13" name="直接箭头连接符 12">
            <a:extLst>
              <a:ext uri="{FF2B5EF4-FFF2-40B4-BE49-F238E27FC236}">
                <a16:creationId xmlns:a16="http://schemas.microsoft.com/office/drawing/2014/main" id="{B16B2D0A-37AF-1C12-71F8-BCBAE2E8DB9F}"/>
              </a:ext>
            </a:extLst>
          </p:cNvPr>
          <p:cNvCxnSpPr/>
          <p:nvPr/>
        </p:nvCxnSpPr>
        <p:spPr>
          <a:xfrm>
            <a:off x="7220197" y="2095994"/>
            <a:ext cx="1911927" cy="1428750"/>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sp>
        <p:nvSpPr>
          <p:cNvPr id="14" name="矩形 13">
            <a:extLst>
              <a:ext uri="{FF2B5EF4-FFF2-40B4-BE49-F238E27FC236}">
                <a16:creationId xmlns:a16="http://schemas.microsoft.com/office/drawing/2014/main" id="{FB95C8FC-0E4B-04A3-0E43-86E30575E2A4}"/>
              </a:ext>
            </a:extLst>
          </p:cNvPr>
          <p:cNvSpPr/>
          <p:nvPr/>
        </p:nvSpPr>
        <p:spPr>
          <a:xfrm>
            <a:off x="3040083" y="4156364"/>
            <a:ext cx="1805049" cy="16625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8F99FAA-0F68-0D43-C85B-40CB02C7FCB3}"/>
              </a:ext>
            </a:extLst>
          </p:cNvPr>
          <p:cNvSpPr txBox="1"/>
          <p:nvPr/>
        </p:nvSpPr>
        <p:spPr>
          <a:xfrm>
            <a:off x="5375410" y="1852418"/>
            <a:ext cx="2683823" cy="307777"/>
          </a:xfrm>
          <a:prstGeom prst="rect">
            <a:avLst/>
          </a:prstGeom>
          <a:noFill/>
        </p:spPr>
        <p:txBody>
          <a:bodyPr wrap="square" rtlCol="0">
            <a:spAutoFit/>
          </a:bodyPr>
          <a:lstStyle/>
          <a:p>
            <a:r>
              <a:rPr lang="en-US" altLang="zh-CN" b="1" dirty="0"/>
              <a:t>Middle_Finger_Mcp</a:t>
            </a:r>
            <a:endParaRPr lang="zh-CN" altLang="en-US" b="1" dirty="0"/>
          </a:p>
        </p:txBody>
      </p:sp>
    </p:spTree>
    <p:extLst>
      <p:ext uri="{BB962C8B-B14F-4D97-AF65-F5344CB8AC3E}">
        <p14:creationId xmlns:p14="http://schemas.microsoft.com/office/powerpoint/2010/main" val="3860146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Subtitle</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Generate</a:t>
            </a:r>
            <a:endParaRPr lang="zh-SG" altLang="en-US" sz="2400" dirty="0">
              <a:solidFill>
                <a:srgbClr val="4472C4"/>
              </a:solidFill>
              <a:latin typeface="Arial Black"/>
              <a:cs typeface="Arial Black"/>
            </a:endParaRPr>
          </a:p>
        </p:txBody>
      </p:sp>
      <p:pic>
        <p:nvPicPr>
          <p:cNvPr id="3" name="图片 2" descr="图片包含 室内, 男人, 站, 女人&#10;&#10;描述已自动生成">
            <a:extLst>
              <a:ext uri="{FF2B5EF4-FFF2-40B4-BE49-F238E27FC236}">
                <a16:creationId xmlns:a16="http://schemas.microsoft.com/office/drawing/2014/main" id="{DA9E64FC-A2E1-A271-B0E1-B251CCA8D45B}"/>
              </a:ext>
            </a:extLst>
          </p:cNvPr>
          <p:cNvPicPr>
            <a:picLocks noChangeAspect="1"/>
          </p:cNvPicPr>
          <p:nvPr/>
        </p:nvPicPr>
        <p:blipFill>
          <a:blip r:embed="rId3"/>
          <a:stretch>
            <a:fillRect/>
          </a:stretch>
        </p:blipFill>
        <p:spPr>
          <a:xfrm>
            <a:off x="504239" y="2100942"/>
            <a:ext cx="2336932" cy="2506181"/>
          </a:xfrm>
          <a:prstGeom prst="rect">
            <a:avLst/>
          </a:prstGeom>
        </p:spPr>
      </p:pic>
      <p:sp>
        <p:nvSpPr>
          <p:cNvPr id="4" name="文本框 3">
            <a:extLst>
              <a:ext uri="{FF2B5EF4-FFF2-40B4-BE49-F238E27FC236}">
                <a16:creationId xmlns:a16="http://schemas.microsoft.com/office/drawing/2014/main" id="{3485F75B-607D-2746-24B6-93E93B38DA0B}"/>
              </a:ext>
            </a:extLst>
          </p:cNvPr>
          <p:cNvSpPr txBox="1"/>
          <p:nvPr/>
        </p:nvSpPr>
        <p:spPr>
          <a:xfrm>
            <a:off x="422596" y="4607123"/>
            <a:ext cx="2500217" cy="307777"/>
          </a:xfrm>
          <a:prstGeom prst="rect">
            <a:avLst/>
          </a:prstGeom>
          <a:noFill/>
        </p:spPr>
        <p:txBody>
          <a:bodyPr wrap="square" rtlCol="0">
            <a:spAutoFit/>
          </a:bodyPr>
          <a:lstStyle/>
          <a:p>
            <a:pPr algn="ctr"/>
            <a:r>
              <a:rPr lang="en-US" altLang="zh-CN" dirty="0"/>
              <a:t>Key Frame</a:t>
            </a:r>
            <a:endParaRPr lang="zh-CN" altLang="en-US" dirty="0"/>
          </a:p>
        </p:txBody>
      </p:sp>
      <p:sp>
        <p:nvSpPr>
          <p:cNvPr id="5" name="矩形 4">
            <a:extLst>
              <a:ext uri="{FF2B5EF4-FFF2-40B4-BE49-F238E27FC236}">
                <a16:creationId xmlns:a16="http://schemas.microsoft.com/office/drawing/2014/main" id="{F36995F6-0A4A-4183-23FF-4BCED871A5D9}"/>
              </a:ext>
            </a:extLst>
          </p:cNvPr>
          <p:cNvSpPr/>
          <p:nvPr/>
        </p:nvSpPr>
        <p:spPr>
          <a:xfrm>
            <a:off x="4142521" y="2839682"/>
            <a:ext cx="1953479" cy="1028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Sign language recognition system</a:t>
            </a:r>
            <a:endParaRPr lang="zh-CN" altLang="en-US" dirty="0"/>
          </a:p>
        </p:txBody>
      </p:sp>
      <p:cxnSp>
        <p:nvCxnSpPr>
          <p:cNvPr id="7" name="直接箭头连接符 6">
            <a:extLst>
              <a:ext uri="{FF2B5EF4-FFF2-40B4-BE49-F238E27FC236}">
                <a16:creationId xmlns:a16="http://schemas.microsoft.com/office/drawing/2014/main" id="{12B2CB01-DD5E-D99C-A8C5-3D72F94064D0}"/>
              </a:ext>
            </a:extLst>
          </p:cNvPr>
          <p:cNvCxnSpPr>
            <a:stCxn id="3" idx="3"/>
            <a:endCxn id="5" idx="1"/>
          </p:cNvCxnSpPr>
          <p:nvPr/>
        </p:nvCxnSpPr>
        <p:spPr>
          <a:xfrm flipV="1">
            <a:off x="2841171" y="3354032"/>
            <a:ext cx="13013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A8BA9DA-69C4-32F4-6863-15CBA7DF89E9}"/>
              </a:ext>
            </a:extLst>
          </p:cNvPr>
          <p:cNvSpPr txBox="1"/>
          <p:nvPr/>
        </p:nvSpPr>
        <p:spPr>
          <a:xfrm>
            <a:off x="3200740" y="3107360"/>
            <a:ext cx="582211" cy="307777"/>
          </a:xfrm>
          <a:prstGeom prst="rect">
            <a:avLst/>
          </a:prstGeom>
          <a:noFill/>
        </p:spPr>
        <p:txBody>
          <a:bodyPr wrap="none" rtlCol="0">
            <a:spAutoFit/>
          </a:bodyPr>
          <a:lstStyle/>
          <a:p>
            <a:r>
              <a:rPr lang="en-US" altLang="zh-CN" dirty="0"/>
              <a:t>Input</a:t>
            </a:r>
            <a:endParaRPr lang="zh-CN" altLang="en-US" dirty="0"/>
          </a:p>
        </p:txBody>
      </p:sp>
      <p:grpSp>
        <p:nvGrpSpPr>
          <p:cNvPr id="12" name="组合 11">
            <a:extLst>
              <a:ext uri="{FF2B5EF4-FFF2-40B4-BE49-F238E27FC236}">
                <a16:creationId xmlns:a16="http://schemas.microsoft.com/office/drawing/2014/main" id="{F4F3C0F4-A76C-124B-BDFB-C27B4ECCFC91}"/>
              </a:ext>
            </a:extLst>
          </p:cNvPr>
          <p:cNvGrpSpPr/>
          <p:nvPr/>
        </p:nvGrpSpPr>
        <p:grpSpPr>
          <a:xfrm>
            <a:off x="7107017" y="1700636"/>
            <a:ext cx="598714" cy="620485"/>
            <a:chOff x="7881257" y="1611086"/>
            <a:chExt cx="598714" cy="620485"/>
          </a:xfrm>
        </p:grpSpPr>
        <p:sp>
          <p:nvSpPr>
            <p:cNvPr id="10" name="文本框 9">
              <a:extLst>
                <a:ext uri="{FF2B5EF4-FFF2-40B4-BE49-F238E27FC236}">
                  <a16:creationId xmlns:a16="http://schemas.microsoft.com/office/drawing/2014/main" id="{2C2C58BD-4384-BB2A-9692-FF5106E40EDE}"/>
                </a:ext>
              </a:extLst>
            </p:cNvPr>
            <p:cNvSpPr txBox="1"/>
            <p:nvPr/>
          </p:nvSpPr>
          <p:spPr>
            <a:xfrm>
              <a:off x="8055429" y="1763486"/>
              <a:ext cx="284052" cy="307777"/>
            </a:xfrm>
            <a:prstGeom prst="rect">
              <a:avLst/>
            </a:prstGeom>
            <a:noFill/>
          </p:spPr>
          <p:txBody>
            <a:bodyPr wrap="none" rtlCol="0">
              <a:spAutoFit/>
            </a:bodyPr>
            <a:lstStyle/>
            <a:p>
              <a:r>
                <a:rPr lang="en-US" altLang="zh-CN" dirty="0"/>
                <a:t>L</a:t>
              </a:r>
              <a:endParaRPr lang="zh-CN" altLang="en-US" dirty="0"/>
            </a:p>
          </p:txBody>
        </p:sp>
        <p:sp>
          <p:nvSpPr>
            <p:cNvPr id="11" name="矩形: 圆角 10">
              <a:extLst>
                <a:ext uri="{FF2B5EF4-FFF2-40B4-BE49-F238E27FC236}">
                  <a16:creationId xmlns:a16="http://schemas.microsoft.com/office/drawing/2014/main" id="{E5D8CC0F-5DB8-3020-5532-34A3DE7846E2}"/>
                </a:ext>
              </a:extLst>
            </p:cNvPr>
            <p:cNvSpPr/>
            <p:nvPr/>
          </p:nvSpPr>
          <p:spPr>
            <a:xfrm>
              <a:off x="7881257" y="1611086"/>
              <a:ext cx="598714" cy="620485"/>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A8867DA8-0D75-92CA-ED9E-5F8F33CC675D}"/>
              </a:ext>
            </a:extLst>
          </p:cNvPr>
          <p:cNvGrpSpPr/>
          <p:nvPr/>
        </p:nvGrpSpPr>
        <p:grpSpPr>
          <a:xfrm>
            <a:off x="7107017" y="2345869"/>
            <a:ext cx="598714" cy="620485"/>
            <a:chOff x="7881257" y="1611086"/>
            <a:chExt cx="598714" cy="620485"/>
          </a:xfrm>
        </p:grpSpPr>
        <p:sp>
          <p:nvSpPr>
            <p:cNvPr id="14" name="文本框 13">
              <a:extLst>
                <a:ext uri="{FF2B5EF4-FFF2-40B4-BE49-F238E27FC236}">
                  <a16:creationId xmlns:a16="http://schemas.microsoft.com/office/drawing/2014/main" id="{814910CF-9919-EE03-4DFB-D8CEEB75A130}"/>
                </a:ext>
              </a:extLst>
            </p:cNvPr>
            <p:cNvSpPr txBox="1"/>
            <p:nvPr/>
          </p:nvSpPr>
          <p:spPr>
            <a:xfrm>
              <a:off x="8055429" y="1763486"/>
              <a:ext cx="284052" cy="307777"/>
            </a:xfrm>
            <a:prstGeom prst="rect">
              <a:avLst/>
            </a:prstGeom>
            <a:noFill/>
          </p:spPr>
          <p:txBody>
            <a:bodyPr wrap="none" rtlCol="0">
              <a:spAutoFit/>
            </a:bodyPr>
            <a:lstStyle/>
            <a:p>
              <a:r>
                <a:rPr lang="en-US" altLang="zh-CN" dirty="0"/>
                <a:t>L</a:t>
              </a:r>
              <a:endParaRPr lang="zh-CN" altLang="en-US" dirty="0"/>
            </a:p>
          </p:txBody>
        </p:sp>
        <p:sp>
          <p:nvSpPr>
            <p:cNvPr id="15" name="矩形: 圆角 14">
              <a:extLst>
                <a:ext uri="{FF2B5EF4-FFF2-40B4-BE49-F238E27FC236}">
                  <a16:creationId xmlns:a16="http://schemas.microsoft.com/office/drawing/2014/main" id="{C5C4E78E-2EB6-62F4-0A2B-21DAC00A1314}"/>
                </a:ext>
              </a:extLst>
            </p:cNvPr>
            <p:cNvSpPr/>
            <p:nvPr/>
          </p:nvSpPr>
          <p:spPr>
            <a:xfrm>
              <a:off x="7881257" y="1611086"/>
              <a:ext cx="598714" cy="620485"/>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480B0995-38CB-37B5-5B1A-C099A73697A1}"/>
              </a:ext>
            </a:extLst>
          </p:cNvPr>
          <p:cNvGrpSpPr/>
          <p:nvPr/>
        </p:nvGrpSpPr>
        <p:grpSpPr>
          <a:xfrm>
            <a:off x="7107017" y="3000498"/>
            <a:ext cx="598714" cy="620485"/>
            <a:chOff x="7881257" y="1611086"/>
            <a:chExt cx="598714" cy="620485"/>
          </a:xfrm>
        </p:grpSpPr>
        <p:sp>
          <p:nvSpPr>
            <p:cNvPr id="17" name="文本框 16">
              <a:extLst>
                <a:ext uri="{FF2B5EF4-FFF2-40B4-BE49-F238E27FC236}">
                  <a16:creationId xmlns:a16="http://schemas.microsoft.com/office/drawing/2014/main" id="{EF6FE707-F113-A533-4A59-9980DB1602EC}"/>
                </a:ext>
              </a:extLst>
            </p:cNvPr>
            <p:cNvSpPr txBox="1"/>
            <p:nvPr/>
          </p:nvSpPr>
          <p:spPr>
            <a:xfrm>
              <a:off x="8055429" y="1763486"/>
              <a:ext cx="284052" cy="307777"/>
            </a:xfrm>
            <a:prstGeom prst="rect">
              <a:avLst/>
            </a:prstGeom>
            <a:noFill/>
          </p:spPr>
          <p:txBody>
            <a:bodyPr wrap="none" rtlCol="0">
              <a:spAutoFit/>
            </a:bodyPr>
            <a:lstStyle/>
            <a:p>
              <a:r>
                <a:rPr lang="en-US" altLang="zh-CN" dirty="0"/>
                <a:t>L</a:t>
              </a:r>
              <a:endParaRPr lang="zh-CN" altLang="en-US" dirty="0"/>
            </a:p>
          </p:txBody>
        </p:sp>
        <p:sp>
          <p:nvSpPr>
            <p:cNvPr id="18" name="矩形: 圆角 17">
              <a:extLst>
                <a:ext uri="{FF2B5EF4-FFF2-40B4-BE49-F238E27FC236}">
                  <a16:creationId xmlns:a16="http://schemas.microsoft.com/office/drawing/2014/main" id="{A78B6F3A-953B-3C85-418F-5A9B6D842BE1}"/>
                </a:ext>
              </a:extLst>
            </p:cNvPr>
            <p:cNvSpPr/>
            <p:nvPr/>
          </p:nvSpPr>
          <p:spPr>
            <a:xfrm>
              <a:off x="7881257" y="1611086"/>
              <a:ext cx="598714" cy="620485"/>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D25E2447-4011-1515-7D4C-81F32BFF043F}"/>
              </a:ext>
            </a:extLst>
          </p:cNvPr>
          <p:cNvGrpSpPr/>
          <p:nvPr/>
        </p:nvGrpSpPr>
        <p:grpSpPr>
          <a:xfrm>
            <a:off x="7107017" y="3635827"/>
            <a:ext cx="598714" cy="620485"/>
            <a:chOff x="7881257" y="1611086"/>
            <a:chExt cx="598714" cy="620485"/>
          </a:xfrm>
        </p:grpSpPr>
        <p:sp>
          <p:nvSpPr>
            <p:cNvPr id="20" name="文本框 19">
              <a:extLst>
                <a:ext uri="{FF2B5EF4-FFF2-40B4-BE49-F238E27FC236}">
                  <a16:creationId xmlns:a16="http://schemas.microsoft.com/office/drawing/2014/main" id="{22C0535C-77C6-4D8B-C716-3F29A1A2FA1D}"/>
                </a:ext>
              </a:extLst>
            </p:cNvPr>
            <p:cNvSpPr txBox="1"/>
            <p:nvPr/>
          </p:nvSpPr>
          <p:spPr>
            <a:xfrm>
              <a:off x="8055429" y="1763486"/>
              <a:ext cx="284052" cy="307777"/>
            </a:xfrm>
            <a:prstGeom prst="rect">
              <a:avLst/>
            </a:prstGeom>
            <a:noFill/>
          </p:spPr>
          <p:txBody>
            <a:bodyPr wrap="none" rtlCol="0">
              <a:spAutoFit/>
            </a:bodyPr>
            <a:lstStyle/>
            <a:p>
              <a:r>
                <a:rPr lang="en-US" altLang="zh-CN" dirty="0"/>
                <a:t>L</a:t>
              </a:r>
              <a:endParaRPr lang="zh-CN" altLang="en-US" dirty="0"/>
            </a:p>
          </p:txBody>
        </p:sp>
        <p:sp>
          <p:nvSpPr>
            <p:cNvPr id="21" name="矩形: 圆角 20">
              <a:extLst>
                <a:ext uri="{FF2B5EF4-FFF2-40B4-BE49-F238E27FC236}">
                  <a16:creationId xmlns:a16="http://schemas.microsoft.com/office/drawing/2014/main" id="{1B28740F-7042-A448-D7DA-D6EA36F7D146}"/>
                </a:ext>
              </a:extLst>
            </p:cNvPr>
            <p:cNvSpPr/>
            <p:nvPr/>
          </p:nvSpPr>
          <p:spPr>
            <a:xfrm>
              <a:off x="7881257" y="1611086"/>
              <a:ext cx="598714" cy="620485"/>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639E6CE9-9B6E-17AC-BAFD-BA1019D2E1BC}"/>
              </a:ext>
            </a:extLst>
          </p:cNvPr>
          <p:cNvGrpSpPr/>
          <p:nvPr/>
        </p:nvGrpSpPr>
        <p:grpSpPr>
          <a:xfrm>
            <a:off x="7107017" y="4294415"/>
            <a:ext cx="598714" cy="620485"/>
            <a:chOff x="7881257" y="1611086"/>
            <a:chExt cx="598714" cy="620485"/>
          </a:xfrm>
        </p:grpSpPr>
        <p:sp>
          <p:nvSpPr>
            <p:cNvPr id="23" name="文本框 22">
              <a:extLst>
                <a:ext uri="{FF2B5EF4-FFF2-40B4-BE49-F238E27FC236}">
                  <a16:creationId xmlns:a16="http://schemas.microsoft.com/office/drawing/2014/main" id="{7E0019EC-163D-13E4-8207-4096C36652AC}"/>
                </a:ext>
              </a:extLst>
            </p:cNvPr>
            <p:cNvSpPr txBox="1"/>
            <p:nvPr/>
          </p:nvSpPr>
          <p:spPr>
            <a:xfrm>
              <a:off x="8055429" y="1763486"/>
              <a:ext cx="284052" cy="307777"/>
            </a:xfrm>
            <a:prstGeom prst="rect">
              <a:avLst/>
            </a:prstGeom>
            <a:noFill/>
          </p:spPr>
          <p:txBody>
            <a:bodyPr wrap="none" rtlCol="0">
              <a:spAutoFit/>
            </a:bodyPr>
            <a:lstStyle/>
            <a:p>
              <a:r>
                <a:rPr lang="en-US" altLang="zh-CN" dirty="0"/>
                <a:t>L</a:t>
              </a:r>
              <a:endParaRPr lang="zh-CN" altLang="en-US" dirty="0"/>
            </a:p>
          </p:txBody>
        </p:sp>
        <p:sp>
          <p:nvSpPr>
            <p:cNvPr id="24" name="矩形: 圆角 23">
              <a:extLst>
                <a:ext uri="{FF2B5EF4-FFF2-40B4-BE49-F238E27FC236}">
                  <a16:creationId xmlns:a16="http://schemas.microsoft.com/office/drawing/2014/main" id="{2A05CB57-398F-2F99-FB3A-A0DF36A29227}"/>
                </a:ext>
              </a:extLst>
            </p:cNvPr>
            <p:cNvSpPr/>
            <p:nvPr/>
          </p:nvSpPr>
          <p:spPr>
            <a:xfrm>
              <a:off x="7881257" y="1611086"/>
              <a:ext cx="598714" cy="620485"/>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cxnSp>
        <p:nvCxnSpPr>
          <p:cNvPr id="26" name="直接箭头连接符 25">
            <a:extLst>
              <a:ext uri="{FF2B5EF4-FFF2-40B4-BE49-F238E27FC236}">
                <a16:creationId xmlns:a16="http://schemas.microsoft.com/office/drawing/2014/main" id="{B5675769-21E3-C803-D7AA-3DD0012F6D53}"/>
              </a:ext>
            </a:extLst>
          </p:cNvPr>
          <p:cNvCxnSpPr>
            <a:cxnSpLocks/>
          </p:cNvCxnSpPr>
          <p:nvPr/>
        </p:nvCxnSpPr>
        <p:spPr>
          <a:xfrm>
            <a:off x="6075515" y="3344378"/>
            <a:ext cx="947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31A63CB-1973-7D27-C454-CBF1056377BF}"/>
              </a:ext>
            </a:extLst>
          </p:cNvPr>
          <p:cNvSpPr txBox="1"/>
          <p:nvPr/>
        </p:nvSpPr>
        <p:spPr>
          <a:xfrm>
            <a:off x="6051167" y="3070744"/>
            <a:ext cx="960519" cy="307777"/>
          </a:xfrm>
          <a:prstGeom prst="rect">
            <a:avLst/>
          </a:prstGeom>
          <a:noFill/>
        </p:spPr>
        <p:txBody>
          <a:bodyPr wrap="none" rtlCol="0">
            <a:spAutoFit/>
          </a:bodyPr>
          <a:lstStyle/>
          <a:p>
            <a:r>
              <a:rPr lang="en-US" altLang="zh-CN" dirty="0"/>
              <a:t>Get Label</a:t>
            </a:r>
            <a:endParaRPr lang="zh-CN" altLang="en-US" dirty="0"/>
          </a:p>
        </p:txBody>
      </p:sp>
      <p:sp>
        <p:nvSpPr>
          <p:cNvPr id="29" name="矩形 28">
            <a:extLst>
              <a:ext uri="{FF2B5EF4-FFF2-40B4-BE49-F238E27FC236}">
                <a16:creationId xmlns:a16="http://schemas.microsoft.com/office/drawing/2014/main" id="{EB41A9C0-8239-7708-6012-2B35D3E1EE37}"/>
              </a:ext>
            </a:extLst>
          </p:cNvPr>
          <p:cNvSpPr/>
          <p:nvPr/>
        </p:nvSpPr>
        <p:spPr>
          <a:xfrm>
            <a:off x="6921959" y="1847007"/>
            <a:ext cx="2428870" cy="338554"/>
          </a:xfrm>
          <a:prstGeom prst="rect">
            <a:avLst/>
          </a:prstGeom>
          <a:noFill/>
        </p:spPr>
        <p:txBody>
          <a:bodyPr wrap="square" lIns="91440" tIns="45720" rIns="91440" bIns="45720">
            <a:spAutoFit/>
          </a:bodyPr>
          <a:lstStyle/>
          <a:p>
            <a:pPr algn="ctr"/>
            <a:r>
              <a:rPr lang="en-US" altLang="zh-C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r>
              <a:rPr lang="en-US" altLang="zh-CN" sz="1600" baseline="30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
            </a:r>
            <a:r>
              <a:rPr lang="en-US" altLang="zh-CN"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time</a:t>
            </a:r>
            <a:endParaRPr lang="zh-CN" alt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0" name="矩形 29">
            <a:extLst>
              <a:ext uri="{FF2B5EF4-FFF2-40B4-BE49-F238E27FC236}">
                <a16:creationId xmlns:a16="http://schemas.microsoft.com/office/drawing/2014/main" id="{81A7C30D-43C4-B9BC-5F31-23C22609FBC9}"/>
              </a:ext>
            </a:extLst>
          </p:cNvPr>
          <p:cNvSpPr/>
          <p:nvPr/>
        </p:nvSpPr>
        <p:spPr>
          <a:xfrm>
            <a:off x="6921959" y="2464908"/>
            <a:ext cx="2428870" cy="338554"/>
          </a:xfrm>
          <a:prstGeom prst="rect">
            <a:avLst/>
          </a:prstGeom>
          <a:noFill/>
        </p:spPr>
        <p:txBody>
          <a:bodyPr wrap="square" lIns="91440" tIns="45720" rIns="91440" bIns="45720">
            <a:spAutoFit/>
          </a:bodyPr>
          <a:lstStyle/>
          <a:p>
            <a:pPr algn="ctr"/>
            <a:r>
              <a:rPr lang="en-US" altLang="zh-CN"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2</a:t>
            </a:r>
            <a:r>
              <a:rPr lang="en-US" altLang="zh-CN" sz="1600" b="0" cap="none" spc="0" baseline="30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nd</a:t>
            </a:r>
            <a:r>
              <a:rPr lang="en-US" altLang="zh-CN"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time</a:t>
            </a:r>
            <a:endParaRPr lang="zh-CN" alt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1" name="矩形 30">
            <a:extLst>
              <a:ext uri="{FF2B5EF4-FFF2-40B4-BE49-F238E27FC236}">
                <a16:creationId xmlns:a16="http://schemas.microsoft.com/office/drawing/2014/main" id="{0C66A8AC-B520-CFD6-2748-85301F4507A1}"/>
              </a:ext>
            </a:extLst>
          </p:cNvPr>
          <p:cNvSpPr/>
          <p:nvPr/>
        </p:nvSpPr>
        <p:spPr>
          <a:xfrm>
            <a:off x="6921957" y="3129543"/>
            <a:ext cx="2428870" cy="338554"/>
          </a:xfrm>
          <a:prstGeom prst="rect">
            <a:avLst/>
          </a:prstGeom>
          <a:noFill/>
        </p:spPr>
        <p:txBody>
          <a:bodyPr wrap="square" lIns="91440" tIns="45720" rIns="91440" bIns="45720">
            <a:spAutoFit/>
          </a:bodyPr>
          <a:lstStyle/>
          <a:p>
            <a:pPr algn="ctr"/>
            <a:r>
              <a:rPr lang="en-US" altLang="zh-CN"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3</a:t>
            </a:r>
            <a:r>
              <a:rPr lang="en-US" altLang="zh-CN" sz="1600" b="0" cap="none" spc="0" baseline="30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rd</a:t>
            </a:r>
            <a:r>
              <a:rPr lang="en-US" altLang="zh-CN"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time</a:t>
            </a:r>
            <a:endParaRPr lang="zh-CN" alt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2" name="矩形 31">
            <a:extLst>
              <a:ext uri="{FF2B5EF4-FFF2-40B4-BE49-F238E27FC236}">
                <a16:creationId xmlns:a16="http://schemas.microsoft.com/office/drawing/2014/main" id="{E362555A-510F-A513-B7B5-31F6F5DCA1FB}"/>
              </a:ext>
            </a:extLst>
          </p:cNvPr>
          <p:cNvSpPr/>
          <p:nvPr/>
        </p:nvSpPr>
        <p:spPr>
          <a:xfrm>
            <a:off x="6921957" y="3759208"/>
            <a:ext cx="2428870" cy="338554"/>
          </a:xfrm>
          <a:prstGeom prst="rect">
            <a:avLst/>
          </a:prstGeom>
          <a:noFill/>
        </p:spPr>
        <p:txBody>
          <a:bodyPr wrap="square" lIns="91440" tIns="45720" rIns="91440" bIns="45720">
            <a:spAutoFit/>
          </a:bodyPr>
          <a:lstStyle/>
          <a:p>
            <a:pPr algn="ctr"/>
            <a:r>
              <a:rPr lang="en-US" altLang="zh-CN"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4</a:t>
            </a:r>
            <a:r>
              <a:rPr lang="en-US" altLang="zh-CN" sz="1600" b="0" cap="none" spc="0" baseline="30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t>
            </a:r>
            <a:r>
              <a:rPr lang="en-US" altLang="zh-CN"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time</a:t>
            </a:r>
            <a:endParaRPr lang="zh-CN" alt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3" name="矩形 32">
            <a:extLst>
              <a:ext uri="{FF2B5EF4-FFF2-40B4-BE49-F238E27FC236}">
                <a16:creationId xmlns:a16="http://schemas.microsoft.com/office/drawing/2014/main" id="{AB197167-0FC9-851B-47E7-4332BD1F2AF2}"/>
              </a:ext>
            </a:extLst>
          </p:cNvPr>
          <p:cNvSpPr/>
          <p:nvPr/>
        </p:nvSpPr>
        <p:spPr>
          <a:xfrm>
            <a:off x="6921957" y="4399313"/>
            <a:ext cx="2428870" cy="338554"/>
          </a:xfrm>
          <a:prstGeom prst="rect">
            <a:avLst/>
          </a:prstGeom>
          <a:noFill/>
        </p:spPr>
        <p:txBody>
          <a:bodyPr wrap="square" lIns="91440" tIns="45720" rIns="91440" bIns="45720">
            <a:spAutoFit/>
          </a:bodyPr>
          <a:lstStyle/>
          <a:p>
            <a:pPr algn="ctr"/>
            <a:r>
              <a:rPr lang="en-US" altLang="zh-CN"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5</a:t>
            </a:r>
            <a:r>
              <a:rPr lang="en-US" altLang="zh-CN" sz="1600" b="0" cap="none" spc="0" baseline="30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t>
            </a:r>
            <a:r>
              <a:rPr lang="en-US" altLang="zh-CN"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time</a:t>
            </a:r>
            <a:endParaRPr lang="zh-CN" alt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35" name="直接箭头连接符 34">
            <a:extLst>
              <a:ext uri="{FF2B5EF4-FFF2-40B4-BE49-F238E27FC236}">
                <a16:creationId xmlns:a16="http://schemas.microsoft.com/office/drawing/2014/main" id="{57253766-09B8-A98B-81B9-24342410AA7B}"/>
              </a:ext>
            </a:extLst>
          </p:cNvPr>
          <p:cNvCxnSpPr/>
          <p:nvPr/>
        </p:nvCxnSpPr>
        <p:spPr>
          <a:xfrm>
            <a:off x="8674559" y="3354032"/>
            <a:ext cx="870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F40DC89-4597-6DF3-180B-B4A83D59E30E}"/>
              </a:ext>
            </a:extLst>
          </p:cNvPr>
          <p:cNvSpPr txBox="1"/>
          <p:nvPr/>
        </p:nvSpPr>
        <p:spPr>
          <a:xfrm>
            <a:off x="9545417" y="3202280"/>
            <a:ext cx="2090058" cy="307777"/>
          </a:xfrm>
          <a:prstGeom prst="rect">
            <a:avLst/>
          </a:prstGeom>
          <a:noFill/>
        </p:spPr>
        <p:txBody>
          <a:bodyPr wrap="square" rtlCol="0">
            <a:spAutoFit/>
          </a:bodyPr>
          <a:lstStyle/>
          <a:p>
            <a:r>
              <a:rPr lang="en-US" altLang="zh-CN" dirty="0"/>
              <a:t>Text.append(“L”)</a:t>
            </a:r>
            <a:endParaRPr lang="zh-CN" altLang="en-US" dirty="0"/>
          </a:p>
        </p:txBody>
      </p:sp>
    </p:spTree>
    <p:extLst>
      <p:ext uri="{BB962C8B-B14F-4D97-AF65-F5344CB8AC3E}">
        <p14:creationId xmlns:p14="http://schemas.microsoft.com/office/powerpoint/2010/main" val="770269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Subtitle</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Generate</a:t>
            </a:r>
            <a:endParaRPr lang="zh-SG" altLang="en-US" sz="2400" dirty="0">
              <a:solidFill>
                <a:srgbClr val="4472C4"/>
              </a:solidFill>
              <a:latin typeface="Arial Black"/>
              <a:cs typeface="Arial Black"/>
            </a:endParaRPr>
          </a:p>
        </p:txBody>
      </p:sp>
      <p:sp>
        <p:nvSpPr>
          <p:cNvPr id="37" name="文本框 36">
            <a:extLst>
              <a:ext uri="{FF2B5EF4-FFF2-40B4-BE49-F238E27FC236}">
                <a16:creationId xmlns:a16="http://schemas.microsoft.com/office/drawing/2014/main" id="{6F40DC89-4597-6DF3-180B-B4A83D59E30E}"/>
              </a:ext>
            </a:extLst>
          </p:cNvPr>
          <p:cNvSpPr txBox="1"/>
          <p:nvPr/>
        </p:nvSpPr>
        <p:spPr>
          <a:xfrm>
            <a:off x="658582" y="1661560"/>
            <a:ext cx="10760532" cy="646331"/>
          </a:xfrm>
          <a:prstGeom prst="rect">
            <a:avLst/>
          </a:prstGeom>
          <a:noFill/>
        </p:spPr>
        <p:txBody>
          <a:bodyPr wrap="square" rtlCol="0">
            <a:spAutoFit/>
          </a:bodyPr>
          <a:lstStyle/>
          <a:p>
            <a:r>
              <a:rPr lang="en-US" altLang="zh-CN" sz="3600" dirty="0"/>
              <a:t>Text=[“W”,”E”,”L”,”C”,”O”,”M”,”E”,”T”,”O”,”N”,”U”,”S”]</a:t>
            </a:r>
            <a:endParaRPr lang="zh-CN" altLang="en-US" sz="3600" dirty="0"/>
          </a:p>
        </p:txBody>
      </p:sp>
      <p:sp>
        <p:nvSpPr>
          <p:cNvPr id="2" name="文本框 1">
            <a:extLst>
              <a:ext uri="{FF2B5EF4-FFF2-40B4-BE49-F238E27FC236}">
                <a16:creationId xmlns:a16="http://schemas.microsoft.com/office/drawing/2014/main" id="{23C4B7BA-4503-FDF7-AF77-85B097652F37}"/>
              </a:ext>
            </a:extLst>
          </p:cNvPr>
          <p:cNvSpPr txBox="1"/>
          <p:nvPr/>
        </p:nvSpPr>
        <p:spPr>
          <a:xfrm>
            <a:off x="1524000" y="4354286"/>
            <a:ext cx="7522029" cy="76200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D24909E9-16ED-CBB8-3E81-F52AA7E94427}"/>
              </a:ext>
            </a:extLst>
          </p:cNvPr>
          <p:cNvSpPr txBox="1"/>
          <p:nvPr/>
        </p:nvSpPr>
        <p:spPr>
          <a:xfrm>
            <a:off x="2846608" y="4096685"/>
            <a:ext cx="9051475" cy="646331"/>
          </a:xfrm>
          <a:prstGeom prst="rect">
            <a:avLst/>
          </a:prstGeom>
          <a:noFill/>
        </p:spPr>
        <p:txBody>
          <a:bodyPr wrap="square" rtlCol="0">
            <a:spAutoFit/>
          </a:bodyPr>
          <a:lstStyle/>
          <a:p>
            <a:r>
              <a:rPr lang="en-US" altLang="zh-CN" sz="3600" dirty="0"/>
              <a:t>“WELCOME TO NUS”</a:t>
            </a:r>
            <a:endParaRPr lang="zh-CN" altLang="en-US" sz="3600" dirty="0"/>
          </a:p>
        </p:txBody>
      </p:sp>
      <p:cxnSp>
        <p:nvCxnSpPr>
          <p:cNvPr id="25" name="直接箭头连接符 24">
            <a:extLst>
              <a:ext uri="{FF2B5EF4-FFF2-40B4-BE49-F238E27FC236}">
                <a16:creationId xmlns:a16="http://schemas.microsoft.com/office/drawing/2014/main" id="{E4F05450-0D22-370D-BF4A-74BF7CC43922}"/>
              </a:ext>
            </a:extLst>
          </p:cNvPr>
          <p:cNvCxnSpPr>
            <a:cxnSpLocks/>
          </p:cNvCxnSpPr>
          <p:nvPr/>
        </p:nvCxnSpPr>
        <p:spPr>
          <a:xfrm flipH="1">
            <a:off x="5184319" y="2353137"/>
            <a:ext cx="1" cy="16871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229D27EF-838A-EA41-2191-FC92A433E4FB}"/>
              </a:ext>
            </a:extLst>
          </p:cNvPr>
          <p:cNvSpPr/>
          <p:nvPr/>
        </p:nvSpPr>
        <p:spPr>
          <a:xfrm>
            <a:off x="5285014" y="2735055"/>
            <a:ext cx="3570208" cy="923330"/>
          </a:xfrm>
          <a:prstGeom prst="rect">
            <a:avLst/>
          </a:prstGeom>
          <a:noFill/>
        </p:spPr>
        <p:txBody>
          <a:bodyPr wrap="none" lIns="91440" tIns="45720" rIns="91440" bIns="45720">
            <a:spAutoFit/>
          </a:bodyPr>
          <a:lstStyle/>
          <a:p>
            <a:pPr algn="ctr"/>
            <a:r>
              <a:rPr lang="en-US" altLang="zh-C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Wordninj</a:t>
            </a: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934449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Subtitle</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Generate</a:t>
            </a:r>
            <a:endParaRPr lang="zh-SG" altLang="en-US" sz="2400" dirty="0">
              <a:solidFill>
                <a:srgbClr val="4472C4"/>
              </a:solidFill>
              <a:latin typeface="Arial Black"/>
              <a:cs typeface="Arial Black"/>
            </a:endParaRPr>
          </a:p>
        </p:txBody>
      </p:sp>
      <p:sp>
        <p:nvSpPr>
          <p:cNvPr id="2" name="文本框 1">
            <a:extLst>
              <a:ext uri="{FF2B5EF4-FFF2-40B4-BE49-F238E27FC236}">
                <a16:creationId xmlns:a16="http://schemas.microsoft.com/office/drawing/2014/main" id="{23C4B7BA-4503-FDF7-AF77-85B097652F37}"/>
              </a:ext>
            </a:extLst>
          </p:cNvPr>
          <p:cNvSpPr txBox="1"/>
          <p:nvPr/>
        </p:nvSpPr>
        <p:spPr>
          <a:xfrm>
            <a:off x="1524000" y="4354286"/>
            <a:ext cx="7522029" cy="76200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D24909E9-16ED-CBB8-3E81-F52AA7E94427}"/>
              </a:ext>
            </a:extLst>
          </p:cNvPr>
          <p:cNvSpPr txBox="1"/>
          <p:nvPr/>
        </p:nvSpPr>
        <p:spPr>
          <a:xfrm>
            <a:off x="426949" y="1455530"/>
            <a:ext cx="5005021" cy="646331"/>
          </a:xfrm>
          <a:prstGeom prst="rect">
            <a:avLst/>
          </a:prstGeom>
          <a:noFill/>
        </p:spPr>
        <p:txBody>
          <a:bodyPr wrap="square" rtlCol="0">
            <a:spAutoFit/>
          </a:bodyPr>
          <a:lstStyle/>
          <a:p>
            <a:r>
              <a:rPr lang="en-US" altLang="zh-CN" sz="3600" dirty="0"/>
              <a:t>“WEICOME TO NUS”</a:t>
            </a:r>
            <a:endParaRPr lang="zh-CN" altLang="en-US" sz="3600" dirty="0"/>
          </a:p>
        </p:txBody>
      </p:sp>
      <p:sp>
        <p:nvSpPr>
          <p:cNvPr id="3" name="文本框 2">
            <a:extLst>
              <a:ext uri="{FF2B5EF4-FFF2-40B4-BE49-F238E27FC236}">
                <a16:creationId xmlns:a16="http://schemas.microsoft.com/office/drawing/2014/main" id="{4CFF2A4B-78E2-1721-68DF-E757FCE49F94}"/>
              </a:ext>
            </a:extLst>
          </p:cNvPr>
          <p:cNvSpPr txBox="1"/>
          <p:nvPr/>
        </p:nvSpPr>
        <p:spPr>
          <a:xfrm>
            <a:off x="426948" y="3240787"/>
            <a:ext cx="4743761" cy="646331"/>
          </a:xfrm>
          <a:prstGeom prst="rect">
            <a:avLst/>
          </a:prstGeom>
          <a:noFill/>
        </p:spPr>
        <p:txBody>
          <a:bodyPr wrap="square" rtlCol="0">
            <a:spAutoFit/>
          </a:bodyPr>
          <a:lstStyle/>
          <a:p>
            <a:r>
              <a:rPr lang="en-US" altLang="zh-CN" sz="3600" dirty="0"/>
              <a:t>“WELCOME TO NUS”</a:t>
            </a:r>
            <a:endParaRPr lang="zh-CN" altLang="en-US" sz="3600" dirty="0"/>
          </a:p>
        </p:txBody>
      </p:sp>
      <p:cxnSp>
        <p:nvCxnSpPr>
          <p:cNvPr id="4" name="直接箭头连接符 3">
            <a:extLst>
              <a:ext uri="{FF2B5EF4-FFF2-40B4-BE49-F238E27FC236}">
                <a16:creationId xmlns:a16="http://schemas.microsoft.com/office/drawing/2014/main" id="{2A7AABFB-A09F-BD30-502A-4146AE45755D}"/>
              </a:ext>
            </a:extLst>
          </p:cNvPr>
          <p:cNvCxnSpPr>
            <a:cxnSpLocks/>
          </p:cNvCxnSpPr>
          <p:nvPr/>
        </p:nvCxnSpPr>
        <p:spPr>
          <a:xfrm>
            <a:off x="2843891" y="2101861"/>
            <a:ext cx="0" cy="1138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60235D0B-DA3C-B302-EB74-CB63A636FA61}"/>
              </a:ext>
            </a:extLst>
          </p:cNvPr>
          <p:cNvSpPr/>
          <p:nvPr/>
        </p:nvSpPr>
        <p:spPr>
          <a:xfrm>
            <a:off x="2929459" y="2209659"/>
            <a:ext cx="5224507" cy="923330"/>
          </a:xfrm>
          <a:prstGeom prst="rect">
            <a:avLst/>
          </a:prstGeom>
          <a:noFill/>
        </p:spPr>
        <p:txBody>
          <a:bodyPr wrap="none" lIns="91440" tIns="45720" rIns="91440" bIns="45720">
            <a:spAutoFit/>
          </a:bodyPr>
          <a:lstStyle/>
          <a:p>
            <a:pPr algn="ctr"/>
            <a:r>
              <a:rPr lang="en-US" altLang="zh-C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Pyspellchecker</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图片 8" descr="戴着眼镜的人&#10;&#10;低可信度描述已自动生成">
            <a:extLst>
              <a:ext uri="{FF2B5EF4-FFF2-40B4-BE49-F238E27FC236}">
                <a16:creationId xmlns:a16="http://schemas.microsoft.com/office/drawing/2014/main" id="{C5564C2A-E688-C5CD-C87A-1707F7DA20D5}"/>
              </a:ext>
            </a:extLst>
          </p:cNvPr>
          <p:cNvPicPr>
            <a:picLocks noChangeAspect="1"/>
          </p:cNvPicPr>
          <p:nvPr/>
        </p:nvPicPr>
        <p:blipFill>
          <a:blip r:embed="rId3"/>
          <a:stretch>
            <a:fillRect/>
          </a:stretch>
        </p:blipFill>
        <p:spPr>
          <a:xfrm>
            <a:off x="6612912" y="3429000"/>
            <a:ext cx="4431937" cy="2703520"/>
          </a:xfrm>
          <a:prstGeom prst="rect">
            <a:avLst/>
          </a:prstGeom>
        </p:spPr>
      </p:pic>
      <p:cxnSp>
        <p:nvCxnSpPr>
          <p:cNvPr id="11" name="连接符: 肘形 10">
            <a:extLst>
              <a:ext uri="{FF2B5EF4-FFF2-40B4-BE49-F238E27FC236}">
                <a16:creationId xmlns:a16="http://schemas.microsoft.com/office/drawing/2014/main" id="{73BECC4B-A067-7650-DDE7-38CF88D62586}"/>
              </a:ext>
            </a:extLst>
          </p:cNvPr>
          <p:cNvCxnSpPr>
            <a:stCxn id="3" idx="2"/>
          </p:cNvCxnSpPr>
          <p:nvPr/>
        </p:nvCxnSpPr>
        <p:spPr>
          <a:xfrm rot="16200000" flipH="1">
            <a:off x="3947131" y="2738815"/>
            <a:ext cx="1316253" cy="361285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6C60EF11-AE48-5568-C066-31F4D460F83F}"/>
              </a:ext>
            </a:extLst>
          </p:cNvPr>
          <p:cNvSpPr/>
          <p:nvPr/>
        </p:nvSpPr>
        <p:spPr>
          <a:xfrm>
            <a:off x="2965187" y="4192956"/>
            <a:ext cx="1261885" cy="923330"/>
          </a:xfrm>
          <a:prstGeom prst="rect">
            <a:avLst/>
          </a:prstGeom>
          <a:noFill/>
        </p:spPr>
        <p:txBody>
          <a:bodyPr wrap="none" lIns="91440" tIns="45720" rIns="91440" bIns="45720">
            <a:spAutoFit/>
          </a:bodyPr>
          <a:lstStyle/>
          <a:p>
            <a:pPr algn="ctr"/>
            <a:r>
              <a:rPr lang="en-US" altLang="zh-C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PIL</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204057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1891708"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Limitation</a:t>
            </a:r>
            <a:endParaRPr lang="zh-SG" altLang="en-US" sz="2400" dirty="0">
              <a:solidFill>
                <a:srgbClr val="4472C4"/>
              </a:solidFill>
              <a:latin typeface="Arial Black"/>
              <a:cs typeface="Arial Black"/>
            </a:endParaRPr>
          </a:p>
        </p:txBody>
      </p:sp>
      <p:sp>
        <p:nvSpPr>
          <p:cNvPr id="2" name="Google Shape;137;p26">
            <a:extLst>
              <a:ext uri="{FF2B5EF4-FFF2-40B4-BE49-F238E27FC236}">
                <a16:creationId xmlns:a16="http://schemas.microsoft.com/office/drawing/2014/main" id="{DA7CA931-ABA2-C55E-52C0-A296782A28B4}"/>
              </a:ext>
            </a:extLst>
          </p:cNvPr>
          <p:cNvSpPr txBox="1"/>
          <p:nvPr/>
        </p:nvSpPr>
        <p:spPr>
          <a:xfrm>
            <a:off x="426949" y="845125"/>
            <a:ext cx="4074800" cy="400069"/>
          </a:xfrm>
          <a:prstGeom prst="rect">
            <a:avLst/>
          </a:prstGeom>
          <a:noFill/>
          <a:ln>
            <a:noFill/>
          </a:ln>
        </p:spPr>
        <p:txBody>
          <a:bodyPr spcFirstLastPara="1" wrap="square" lIns="91433" tIns="45700" rIns="91433" bIns="45700" anchor="t" anchorCtr="0">
            <a:spAutoFit/>
          </a:bodyPr>
          <a:lstStyle/>
          <a:p>
            <a:r>
              <a:rPr lang="en-US" altLang="zh-CN" sz="2000" dirty="0">
                <a:solidFill>
                  <a:srgbClr val="4472C4"/>
                </a:solidFill>
                <a:latin typeface="Arial Black"/>
                <a:ea typeface="Arial Black"/>
                <a:cs typeface="Arial Black"/>
                <a:sym typeface="Arial Black"/>
              </a:rPr>
              <a:t>Unreasonable</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Spellcheck</a:t>
            </a:r>
            <a:endParaRPr sz="2000" dirty="0">
              <a:solidFill>
                <a:srgbClr val="4472C4"/>
              </a:solidFill>
              <a:latin typeface="Arial Black"/>
              <a:ea typeface="Arial Black"/>
              <a:cs typeface="Arial Black"/>
              <a:sym typeface="Arial Black"/>
            </a:endParaRPr>
          </a:p>
        </p:txBody>
      </p:sp>
      <p:pic>
        <p:nvPicPr>
          <p:cNvPr id="4" name="图片 3" descr="小孩在房间里&#10;&#10;中度可信度描述已自动生成">
            <a:extLst>
              <a:ext uri="{FF2B5EF4-FFF2-40B4-BE49-F238E27FC236}">
                <a16:creationId xmlns:a16="http://schemas.microsoft.com/office/drawing/2014/main" id="{8714315C-0C46-E3FF-2F67-27019FA524AA}"/>
              </a:ext>
            </a:extLst>
          </p:cNvPr>
          <p:cNvPicPr>
            <a:picLocks noChangeAspect="1"/>
          </p:cNvPicPr>
          <p:nvPr/>
        </p:nvPicPr>
        <p:blipFill>
          <a:blip r:embed="rId3"/>
          <a:stretch>
            <a:fillRect/>
          </a:stretch>
        </p:blipFill>
        <p:spPr>
          <a:xfrm>
            <a:off x="3962399" y="1585292"/>
            <a:ext cx="5446643" cy="4084982"/>
          </a:xfrm>
          <a:prstGeom prst="rect">
            <a:avLst/>
          </a:prstGeom>
        </p:spPr>
      </p:pic>
      <p:sp>
        <p:nvSpPr>
          <p:cNvPr id="5" name="矩形 4">
            <a:extLst>
              <a:ext uri="{FF2B5EF4-FFF2-40B4-BE49-F238E27FC236}">
                <a16:creationId xmlns:a16="http://schemas.microsoft.com/office/drawing/2014/main" id="{AA7F678E-CE40-4B3A-DC62-4394F08F11FE}"/>
              </a:ext>
            </a:extLst>
          </p:cNvPr>
          <p:cNvSpPr/>
          <p:nvPr/>
        </p:nvSpPr>
        <p:spPr>
          <a:xfrm>
            <a:off x="3776870" y="5314122"/>
            <a:ext cx="2319130" cy="477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a:p>
        </p:txBody>
      </p:sp>
      <p:sp>
        <p:nvSpPr>
          <p:cNvPr id="8" name="右箭头 7">
            <a:extLst>
              <a:ext uri="{FF2B5EF4-FFF2-40B4-BE49-F238E27FC236}">
                <a16:creationId xmlns:a16="http://schemas.microsoft.com/office/drawing/2014/main" id="{36FEA54B-39F5-726E-D721-802AE5B41DC1}"/>
              </a:ext>
            </a:extLst>
          </p:cNvPr>
          <p:cNvSpPr/>
          <p:nvPr/>
        </p:nvSpPr>
        <p:spPr>
          <a:xfrm>
            <a:off x="2895599" y="5459896"/>
            <a:ext cx="649357" cy="18387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p>
        </p:txBody>
      </p:sp>
      <p:sp>
        <p:nvSpPr>
          <p:cNvPr id="9" name="Google Shape;137;p26">
            <a:extLst>
              <a:ext uri="{FF2B5EF4-FFF2-40B4-BE49-F238E27FC236}">
                <a16:creationId xmlns:a16="http://schemas.microsoft.com/office/drawing/2014/main" id="{4B3283FF-FC8D-638F-AF84-0A89AAF5CBBB}"/>
              </a:ext>
            </a:extLst>
          </p:cNvPr>
          <p:cNvSpPr txBox="1"/>
          <p:nvPr/>
        </p:nvSpPr>
        <p:spPr>
          <a:xfrm>
            <a:off x="934277" y="5197910"/>
            <a:ext cx="1961322" cy="707846"/>
          </a:xfrm>
          <a:prstGeom prst="rect">
            <a:avLst/>
          </a:prstGeom>
          <a:noFill/>
          <a:ln>
            <a:noFill/>
          </a:ln>
        </p:spPr>
        <p:txBody>
          <a:bodyPr spcFirstLastPara="1" wrap="square" lIns="91433" tIns="45700" rIns="91433" bIns="45700" anchor="t" anchorCtr="0">
            <a:spAutoFit/>
          </a:bodyPr>
          <a:lstStyle/>
          <a:p>
            <a:r>
              <a:rPr lang="en-US" altLang="zh-SG" sz="2000" dirty="0">
                <a:solidFill>
                  <a:srgbClr val="FF0000"/>
                </a:solidFill>
                <a:latin typeface="Arial Black"/>
                <a:ea typeface="Arial Black"/>
                <a:cs typeface="Arial Black"/>
                <a:sym typeface="Arial Black"/>
              </a:rPr>
              <a:t>Incorrect</a:t>
            </a:r>
            <a:r>
              <a:rPr lang="zh-CN" altLang="en-US" sz="2000" dirty="0">
                <a:solidFill>
                  <a:srgbClr val="FF0000"/>
                </a:solidFill>
                <a:latin typeface="Arial Black"/>
                <a:ea typeface="Arial Black"/>
                <a:cs typeface="Arial Black"/>
                <a:sym typeface="Arial Black"/>
              </a:rPr>
              <a:t> </a:t>
            </a:r>
            <a:r>
              <a:rPr lang="en-US" altLang="zh-CN" sz="2000" dirty="0">
                <a:solidFill>
                  <a:srgbClr val="FF0000"/>
                </a:solidFill>
                <a:latin typeface="Arial Black"/>
                <a:ea typeface="Arial Black"/>
                <a:cs typeface="Arial Black"/>
                <a:sym typeface="Arial Black"/>
              </a:rPr>
              <a:t>Spellcheck!</a:t>
            </a:r>
            <a:endParaRPr sz="2000" dirty="0">
              <a:solidFill>
                <a:srgbClr val="FF0000"/>
              </a:solidFill>
              <a:latin typeface="Arial Black"/>
              <a:ea typeface="Arial Black"/>
              <a:cs typeface="Arial Black"/>
              <a:sym typeface="Arial Black"/>
            </a:endParaRPr>
          </a:p>
        </p:txBody>
      </p:sp>
    </p:spTree>
    <p:extLst>
      <p:ext uri="{BB962C8B-B14F-4D97-AF65-F5344CB8AC3E}">
        <p14:creationId xmlns:p14="http://schemas.microsoft.com/office/powerpoint/2010/main" val="184178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Use</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Demo</a:t>
            </a:r>
            <a:endParaRPr lang="zh-SG" altLang="en-US" sz="2400" dirty="0">
              <a:solidFill>
                <a:srgbClr val="4472C4"/>
              </a:solidFill>
              <a:latin typeface="Arial Black"/>
              <a:cs typeface="Arial Black"/>
            </a:endParaRPr>
          </a:p>
        </p:txBody>
      </p:sp>
      <p:pic>
        <p:nvPicPr>
          <p:cNvPr id="2" name="2595_1667636071">
            <a:hlinkClick r:id="" action="ppaction://media"/>
            <a:extLst>
              <a:ext uri="{FF2B5EF4-FFF2-40B4-BE49-F238E27FC236}">
                <a16:creationId xmlns:a16="http://schemas.microsoft.com/office/drawing/2014/main" id="{82B9E120-587B-475E-5FAA-60007910D6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21734" y="1165148"/>
            <a:ext cx="5948532" cy="4527704"/>
          </a:xfrm>
          <a:prstGeom prst="rect">
            <a:avLst/>
          </a:prstGeom>
        </p:spPr>
      </p:pic>
    </p:spTree>
    <p:extLst>
      <p:ext uri="{BB962C8B-B14F-4D97-AF65-F5344CB8AC3E}">
        <p14:creationId xmlns:p14="http://schemas.microsoft.com/office/powerpoint/2010/main" val="374580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221828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Evaluation</a:t>
            </a:r>
            <a:endParaRPr lang="zh-SG" altLang="en-US" sz="2400" dirty="0">
              <a:solidFill>
                <a:srgbClr val="4472C4"/>
              </a:solidFill>
              <a:latin typeface="Arial Black"/>
              <a:cs typeface="Arial Black"/>
            </a:endParaRPr>
          </a:p>
        </p:txBody>
      </p:sp>
      <p:sp>
        <p:nvSpPr>
          <p:cNvPr id="2" name="Google Shape;137;p26">
            <a:extLst>
              <a:ext uri="{FF2B5EF4-FFF2-40B4-BE49-F238E27FC236}">
                <a16:creationId xmlns:a16="http://schemas.microsoft.com/office/drawing/2014/main" id="{DA7CA931-ABA2-C55E-52C0-A296782A28B4}"/>
              </a:ext>
            </a:extLst>
          </p:cNvPr>
          <p:cNvSpPr txBox="1"/>
          <p:nvPr/>
        </p:nvSpPr>
        <p:spPr>
          <a:xfrm>
            <a:off x="426948" y="845125"/>
            <a:ext cx="6670538" cy="400069"/>
          </a:xfrm>
          <a:prstGeom prst="rect">
            <a:avLst/>
          </a:prstGeom>
          <a:noFill/>
          <a:ln>
            <a:noFill/>
          </a:ln>
        </p:spPr>
        <p:txBody>
          <a:bodyPr spcFirstLastPara="1" wrap="square" lIns="91433" tIns="45700" rIns="91433" bIns="45700" anchor="t" anchorCtr="0">
            <a:spAutoFit/>
          </a:bodyPr>
          <a:lstStyle/>
          <a:p>
            <a:r>
              <a:rPr lang="en-US" altLang="zh-CN" sz="2000" dirty="0">
                <a:solidFill>
                  <a:srgbClr val="4472C4"/>
                </a:solidFill>
                <a:latin typeface="Arial Black"/>
                <a:ea typeface="Arial Black"/>
                <a:cs typeface="Arial Black"/>
                <a:sym typeface="Arial Black"/>
              </a:rPr>
              <a:t>Accuracy</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of</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each</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letter</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Average</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Precision</a:t>
            </a:r>
            <a:r>
              <a:rPr lang="zh-CN" altLang="en-US" sz="2000" dirty="0">
                <a:solidFill>
                  <a:srgbClr val="4472C4"/>
                </a:solidFill>
                <a:latin typeface="Arial Black"/>
                <a:ea typeface="Arial Black"/>
                <a:cs typeface="Arial Black"/>
                <a:sym typeface="Arial Black"/>
              </a:rPr>
              <a:t> </a:t>
            </a:r>
            <a:endParaRPr sz="2000" dirty="0">
              <a:solidFill>
                <a:srgbClr val="4472C4"/>
              </a:solidFill>
              <a:latin typeface="Arial Black"/>
              <a:ea typeface="Arial Black"/>
              <a:cs typeface="Arial Black"/>
              <a:sym typeface="Arial Black"/>
            </a:endParaRPr>
          </a:p>
        </p:txBody>
      </p:sp>
      <p:pic>
        <p:nvPicPr>
          <p:cNvPr id="3" name="图片 2">
            <a:extLst>
              <a:ext uri="{FF2B5EF4-FFF2-40B4-BE49-F238E27FC236}">
                <a16:creationId xmlns:a16="http://schemas.microsoft.com/office/drawing/2014/main" id="{86BAF3DD-62E1-C569-B4DD-6A499A00539E}"/>
              </a:ext>
            </a:extLst>
          </p:cNvPr>
          <p:cNvPicPr>
            <a:picLocks noChangeAspect="1"/>
          </p:cNvPicPr>
          <p:nvPr/>
        </p:nvPicPr>
        <p:blipFill>
          <a:blip r:embed="rId3"/>
          <a:stretch>
            <a:fillRect/>
          </a:stretch>
        </p:blipFill>
        <p:spPr>
          <a:xfrm>
            <a:off x="397594" y="1614715"/>
            <a:ext cx="3741603" cy="3981449"/>
          </a:xfrm>
          <a:prstGeom prst="rect">
            <a:avLst/>
          </a:prstGeom>
        </p:spPr>
      </p:pic>
      <p:pic>
        <p:nvPicPr>
          <p:cNvPr id="7" name="图片 6">
            <a:extLst>
              <a:ext uri="{FF2B5EF4-FFF2-40B4-BE49-F238E27FC236}">
                <a16:creationId xmlns:a16="http://schemas.microsoft.com/office/drawing/2014/main" id="{F4670644-B3A9-927E-2164-24C9E48D4B0D}"/>
              </a:ext>
            </a:extLst>
          </p:cNvPr>
          <p:cNvPicPr>
            <a:picLocks noChangeAspect="1"/>
          </p:cNvPicPr>
          <p:nvPr/>
        </p:nvPicPr>
        <p:blipFill>
          <a:blip r:embed="rId4"/>
          <a:stretch>
            <a:fillRect/>
          </a:stretch>
        </p:blipFill>
        <p:spPr>
          <a:xfrm>
            <a:off x="4765154" y="1880990"/>
            <a:ext cx="3456052" cy="3421260"/>
          </a:xfrm>
          <a:prstGeom prst="rect">
            <a:avLst/>
          </a:prstGeom>
        </p:spPr>
      </p:pic>
      <p:pic>
        <p:nvPicPr>
          <p:cNvPr id="14" name="图片 13">
            <a:extLst>
              <a:ext uri="{FF2B5EF4-FFF2-40B4-BE49-F238E27FC236}">
                <a16:creationId xmlns:a16="http://schemas.microsoft.com/office/drawing/2014/main" id="{69F8C651-11B9-F9DC-854D-973A3BBA2B40}"/>
              </a:ext>
            </a:extLst>
          </p:cNvPr>
          <p:cNvPicPr>
            <a:picLocks noChangeAspect="1"/>
          </p:cNvPicPr>
          <p:nvPr/>
        </p:nvPicPr>
        <p:blipFill>
          <a:blip r:embed="rId5"/>
          <a:stretch>
            <a:fillRect/>
          </a:stretch>
        </p:blipFill>
        <p:spPr>
          <a:xfrm>
            <a:off x="8847163" y="3336115"/>
            <a:ext cx="2917889" cy="1966135"/>
          </a:xfrm>
          <a:prstGeom prst="rect">
            <a:avLst/>
          </a:prstGeom>
        </p:spPr>
      </p:pic>
      <p:sp>
        <p:nvSpPr>
          <p:cNvPr id="15" name="Google Shape;137;p26">
            <a:extLst>
              <a:ext uri="{FF2B5EF4-FFF2-40B4-BE49-F238E27FC236}">
                <a16:creationId xmlns:a16="http://schemas.microsoft.com/office/drawing/2014/main" id="{96FD2191-4BAF-0B4B-B32F-F5867C62BD39}"/>
              </a:ext>
            </a:extLst>
          </p:cNvPr>
          <p:cNvSpPr txBox="1"/>
          <p:nvPr/>
        </p:nvSpPr>
        <p:spPr>
          <a:xfrm>
            <a:off x="387646" y="5630617"/>
            <a:ext cx="3741603" cy="369291"/>
          </a:xfrm>
          <a:prstGeom prst="rect">
            <a:avLst/>
          </a:prstGeom>
          <a:noFill/>
          <a:ln>
            <a:noFill/>
          </a:ln>
        </p:spPr>
        <p:txBody>
          <a:bodyPr spcFirstLastPara="1" wrap="square" lIns="91433" tIns="45700" rIns="91433" bIns="45700" anchor="t" anchorCtr="0">
            <a:spAutoFit/>
          </a:bodyPr>
          <a:lstStyle/>
          <a:p>
            <a:r>
              <a:rPr lang="en-US" altLang="zh-CN" sz="1800" dirty="0">
                <a:solidFill>
                  <a:srgbClr val="4472C4"/>
                </a:solidFill>
                <a:latin typeface="Arial Black"/>
                <a:ea typeface="Arial Black"/>
                <a:cs typeface="Arial Black"/>
                <a:sym typeface="Arial Black"/>
              </a:rPr>
              <a:t>Easy</a:t>
            </a:r>
            <a:r>
              <a:rPr lang="zh-CN" altLang="en-US" sz="1800" dirty="0">
                <a:solidFill>
                  <a:srgbClr val="4472C4"/>
                </a:solidFill>
                <a:latin typeface="Arial Black"/>
                <a:ea typeface="Arial Black"/>
                <a:cs typeface="Arial Black"/>
                <a:sym typeface="Arial Black"/>
              </a:rPr>
              <a:t> </a:t>
            </a:r>
            <a:r>
              <a:rPr lang="en-US" altLang="zh-CN" sz="1800" dirty="0">
                <a:solidFill>
                  <a:srgbClr val="4472C4"/>
                </a:solidFill>
                <a:latin typeface="Arial Black"/>
                <a:ea typeface="Arial Black"/>
                <a:cs typeface="Arial Black"/>
                <a:sym typeface="Arial Black"/>
              </a:rPr>
              <a:t>to</a:t>
            </a:r>
            <a:r>
              <a:rPr lang="zh-CN" altLang="en-US" sz="1800" dirty="0">
                <a:solidFill>
                  <a:srgbClr val="4472C4"/>
                </a:solidFill>
                <a:latin typeface="Arial Black"/>
                <a:ea typeface="Arial Black"/>
                <a:cs typeface="Arial Black"/>
                <a:sym typeface="Arial Black"/>
              </a:rPr>
              <a:t> </a:t>
            </a:r>
            <a:r>
              <a:rPr lang="en-US" altLang="zh-CN" sz="1800" dirty="0">
                <a:solidFill>
                  <a:srgbClr val="4472C4"/>
                </a:solidFill>
                <a:latin typeface="Arial Black"/>
                <a:ea typeface="Arial Black"/>
                <a:cs typeface="Arial Black"/>
                <a:sym typeface="Arial Black"/>
              </a:rPr>
              <a:t>identify</a:t>
            </a:r>
            <a:r>
              <a:rPr lang="zh-CN" altLang="en-US" sz="1800" dirty="0">
                <a:solidFill>
                  <a:srgbClr val="4472C4"/>
                </a:solidFill>
                <a:latin typeface="Arial Black"/>
                <a:ea typeface="Arial Black"/>
                <a:cs typeface="Arial Black"/>
                <a:sym typeface="Arial Black"/>
              </a:rPr>
              <a:t> </a:t>
            </a:r>
            <a:r>
              <a:rPr lang="en-US" altLang="zh-CN" sz="1800" dirty="0">
                <a:solidFill>
                  <a:srgbClr val="4472C4"/>
                </a:solidFill>
                <a:latin typeface="Arial Black"/>
                <a:ea typeface="Arial Black"/>
                <a:cs typeface="Arial Black"/>
                <a:sym typeface="Arial Black"/>
              </a:rPr>
              <a:t>and</a:t>
            </a:r>
            <a:r>
              <a:rPr lang="zh-CN" altLang="en-US" sz="1800" dirty="0">
                <a:solidFill>
                  <a:srgbClr val="4472C4"/>
                </a:solidFill>
                <a:latin typeface="Arial Black"/>
                <a:ea typeface="Arial Black"/>
                <a:cs typeface="Arial Black"/>
                <a:sym typeface="Arial Black"/>
              </a:rPr>
              <a:t> </a:t>
            </a:r>
            <a:r>
              <a:rPr lang="en-US" altLang="zh-CN" sz="1800" dirty="0">
                <a:solidFill>
                  <a:srgbClr val="4472C4"/>
                </a:solidFill>
                <a:latin typeface="Arial Black"/>
                <a:ea typeface="Arial Black"/>
                <a:cs typeface="Arial Black"/>
                <a:sym typeface="Arial Black"/>
              </a:rPr>
              <a:t>classify</a:t>
            </a:r>
            <a:endParaRPr sz="1800" dirty="0">
              <a:solidFill>
                <a:srgbClr val="4472C4"/>
              </a:solidFill>
              <a:latin typeface="Arial Black"/>
              <a:ea typeface="Arial Black"/>
              <a:cs typeface="Arial Black"/>
              <a:sym typeface="Arial Black"/>
            </a:endParaRPr>
          </a:p>
        </p:txBody>
      </p:sp>
      <p:sp>
        <p:nvSpPr>
          <p:cNvPr id="16" name="Google Shape;137;p26">
            <a:extLst>
              <a:ext uri="{FF2B5EF4-FFF2-40B4-BE49-F238E27FC236}">
                <a16:creationId xmlns:a16="http://schemas.microsoft.com/office/drawing/2014/main" id="{34C33CE6-D7FE-DE9E-FFC9-8D51A5049AE2}"/>
              </a:ext>
            </a:extLst>
          </p:cNvPr>
          <p:cNvSpPr txBox="1"/>
          <p:nvPr/>
        </p:nvSpPr>
        <p:spPr>
          <a:xfrm>
            <a:off x="5413469" y="5630617"/>
            <a:ext cx="2159422" cy="369291"/>
          </a:xfrm>
          <a:prstGeom prst="rect">
            <a:avLst/>
          </a:prstGeom>
          <a:noFill/>
          <a:ln>
            <a:noFill/>
          </a:ln>
        </p:spPr>
        <p:txBody>
          <a:bodyPr spcFirstLastPara="1" wrap="square" lIns="91433" tIns="45700" rIns="91433" bIns="45700" anchor="t" anchorCtr="0">
            <a:spAutoFit/>
          </a:bodyPr>
          <a:lstStyle/>
          <a:p>
            <a:r>
              <a:rPr lang="en-US" altLang="zh-CN" sz="1800" dirty="0">
                <a:solidFill>
                  <a:srgbClr val="4472C4"/>
                </a:solidFill>
                <a:latin typeface="Arial Black"/>
                <a:ea typeface="Arial Black"/>
                <a:cs typeface="Arial Black"/>
                <a:sym typeface="Arial Black"/>
              </a:rPr>
              <a:t>Easy</a:t>
            </a:r>
            <a:r>
              <a:rPr lang="zh-CN" altLang="en-US" sz="1800" dirty="0">
                <a:solidFill>
                  <a:srgbClr val="4472C4"/>
                </a:solidFill>
                <a:latin typeface="Arial Black"/>
                <a:ea typeface="Arial Black"/>
                <a:cs typeface="Arial Black"/>
                <a:sym typeface="Arial Black"/>
              </a:rPr>
              <a:t> </a:t>
            </a:r>
            <a:r>
              <a:rPr lang="en-US" altLang="zh-CN" sz="1800" dirty="0">
                <a:solidFill>
                  <a:srgbClr val="4472C4"/>
                </a:solidFill>
                <a:latin typeface="Arial Black"/>
                <a:ea typeface="Arial Black"/>
                <a:cs typeface="Arial Black"/>
                <a:sym typeface="Arial Black"/>
              </a:rPr>
              <a:t>to</a:t>
            </a:r>
            <a:r>
              <a:rPr lang="zh-CN" altLang="en-US" sz="1800" dirty="0">
                <a:solidFill>
                  <a:srgbClr val="4472C4"/>
                </a:solidFill>
                <a:latin typeface="Arial Black"/>
                <a:ea typeface="Arial Black"/>
                <a:cs typeface="Arial Black"/>
                <a:sym typeface="Arial Black"/>
              </a:rPr>
              <a:t> </a:t>
            </a:r>
            <a:r>
              <a:rPr lang="en-US" altLang="zh-CN" sz="1800" dirty="0">
                <a:solidFill>
                  <a:srgbClr val="4472C4"/>
                </a:solidFill>
                <a:latin typeface="Arial Black"/>
                <a:ea typeface="Arial Black"/>
                <a:cs typeface="Arial Black"/>
                <a:sym typeface="Arial Black"/>
              </a:rPr>
              <a:t>classify</a:t>
            </a:r>
            <a:endParaRPr sz="1800" dirty="0">
              <a:solidFill>
                <a:srgbClr val="4472C4"/>
              </a:solidFill>
              <a:latin typeface="Arial Black"/>
              <a:ea typeface="Arial Black"/>
              <a:cs typeface="Arial Black"/>
              <a:sym typeface="Arial Black"/>
            </a:endParaRPr>
          </a:p>
        </p:txBody>
      </p:sp>
      <p:sp>
        <p:nvSpPr>
          <p:cNvPr id="17" name="Google Shape;137;p26">
            <a:extLst>
              <a:ext uri="{FF2B5EF4-FFF2-40B4-BE49-F238E27FC236}">
                <a16:creationId xmlns:a16="http://schemas.microsoft.com/office/drawing/2014/main" id="{57B4B54F-5EC7-2D28-C024-BA8709A7E121}"/>
              </a:ext>
            </a:extLst>
          </p:cNvPr>
          <p:cNvSpPr txBox="1"/>
          <p:nvPr/>
        </p:nvSpPr>
        <p:spPr>
          <a:xfrm>
            <a:off x="9226396" y="5630617"/>
            <a:ext cx="2159422" cy="369291"/>
          </a:xfrm>
          <a:prstGeom prst="rect">
            <a:avLst/>
          </a:prstGeom>
          <a:noFill/>
          <a:ln>
            <a:noFill/>
          </a:ln>
        </p:spPr>
        <p:txBody>
          <a:bodyPr spcFirstLastPara="1" wrap="square" lIns="91433" tIns="45700" rIns="91433" bIns="45700" anchor="t" anchorCtr="0">
            <a:spAutoFit/>
          </a:bodyPr>
          <a:lstStyle/>
          <a:p>
            <a:r>
              <a:rPr lang="en-US" altLang="zh-CN" sz="1800" dirty="0">
                <a:solidFill>
                  <a:srgbClr val="4472C4"/>
                </a:solidFill>
                <a:latin typeface="Arial Black"/>
                <a:ea typeface="Arial Black"/>
                <a:cs typeface="Arial Black"/>
                <a:sym typeface="Arial Black"/>
              </a:rPr>
              <a:t>Easy</a:t>
            </a:r>
            <a:r>
              <a:rPr lang="zh-CN" altLang="en-US" sz="1800" dirty="0">
                <a:solidFill>
                  <a:srgbClr val="4472C4"/>
                </a:solidFill>
                <a:latin typeface="Arial Black"/>
                <a:ea typeface="Arial Black"/>
                <a:cs typeface="Arial Black"/>
                <a:sym typeface="Arial Black"/>
              </a:rPr>
              <a:t> </a:t>
            </a:r>
            <a:r>
              <a:rPr lang="en-US" altLang="zh-CN" sz="1800" dirty="0">
                <a:solidFill>
                  <a:srgbClr val="4472C4"/>
                </a:solidFill>
                <a:latin typeface="Arial Black"/>
                <a:ea typeface="Arial Black"/>
                <a:cs typeface="Arial Black"/>
                <a:sym typeface="Arial Black"/>
              </a:rPr>
              <a:t>to</a:t>
            </a:r>
            <a:r>
              <a:rPr lang="zh-CN" altLang="en-US" sz="1800" dirty="0">
                <a:solidFill>
                  <a:srgbClr val="4472C4"/>
                </a:solidFill>
                <a:latin typeface="Arial Black"/>
                <a:ea typeface="Arial Black"/>
                <a:cs typeface="Arial Black"/>
                <a:sym typeface="Arial Black"/>
              </a:rPr>
              <a:t> </a:t>
            </a:r>
            <a:r>
              <a:rPr lang="en-US" altLang="zh-CN" sz="1800" dirty="0">
                <a:solidFill>
                  <a:srgbClr val="4472C4"/>
                </a:solidFill>
                <a:latin typeface="Arial Black"/>
                <a:ea typeface="Arial Black"/>
                <a:cs typeface="Arial Black"/>
                <a:sym typeface="Arial Black"/>
              </a:rPr>
              <a:t>identify</a:t>
            </a:r>
            <a:endParaRPr sz="1800" dirty="0">
              <a:solidFill>
                <a:srgbClr val="4472C4"/>
              </a:solidFill>
              <a:latin typeface="Arial Black"/>
              <a:ea typeface="Arial Black"/>
              <a:cs typeface="Arial Black"/>
              <a:sym typeface="Arial Black"/>
            </a:endParaRPr>
          </a:p>
        </p:txBody>
      </p:sp>
    </p:spTree>
    <p:extLst>
      <p:ext uri="{BB962C8B-B14F-4D97-AF65-F5344CB8AC3E}">
        <p14:creationId xmlns:p14="http://schemas.microsoft.com/office/powerpoint/2010/main" val="999781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ea typeface="Arial Black"/>
                <a:cs typeface="Arial Black"/>
                <a:sym typeface="Arial Black"/>
              </a:rPr>
              <a:t>Introduction</a:t>
            </a:r>
            <a:endParaRPr sz="2400" dirty="0">
              <a:solidFill>
                <a:srgbClr val="4472C4"/>
              </a:solidFill>
              <a:latin typeface="Arial Black"/>
              <a:ea typeface="Arial Black"/>
              <a:cs typeface="Arial Black"/>
              <a:sym typeface="Arial Black"/>
            </a:endParaRPr>
          </a:p>
        </p:txBody>
      </p:sp>
      <p:pic>
        <p:nvPicPr>
          <p:cNvPr id="2" name="Google Shape;165;p1">
            <a:extLst>
              <a:ext uri="{FF2B5EF4-FFF2-40B4-BE49-F238E27FC236}">
                <a16:creationId xmlns:a16="http://schemas.microsoft.com/office/drawing/2014/main" id="{30AFA725-C298-59FF-0CEC-145B89D2DDEF}"/>
              </a:ext>
            </a:extLst>
          </p:cNvPr>
          <p:cNvPicPr preferRelativeResize="0"/>
          <p:nvPr/>
        </p:nvPicPr>
        <p:blipFill>
          <a:blip r:embed="rId3">
            <a:alphaModFix/>
          </a:blip>
          <a:stretch>
            <a:fillRect/>
          </a:stretch>
        </p:blipFill>
        <p:spPr>
          <a:xfrm>
            <a:off x="546693" y="2009768"/>
            <a:ext cx="4264794" cy="2338959"/>
          </a:xfrm>
          <a:prstGeom prst="rect">
            <a:avLst/>
          </a:prstGeom>
          <a:noFill/>
          <a:ln>
            <a:noFill/>
          </a:ln>
        </p:spPr>
      </p:pic>
      <p:pic>
        <p:nvPicPr>
          <p:cNvPr id="4" name="图片 3">
            <a:extLst>
              <a:ext uri="{FF2B5EF4-FFF2-40B4-BE49-F238E27FC236}">
                <a16:creationId xmlns:a16="http://schemas.microsoft.com/office/drawing/2014/main" id="{0308AB78-44CC-8F5F-510C-8505C1E63D66}"/>
              </a:ext>
            </a:extLst>
          </p:cNvPr>
          <p:cNvPicPr>
            <a:picLocks noChangeAspect="1"/>
          </p:cNvPicPr>
          <p:nvPr/>
        </p:nvPicPr>
        <p:blipFill>
          <a:blip r:embed="rId4"/>
          <a:stretch>
            <a:fillRect/>
          </a:stretch>
        </p:blipFill>
        <p:spPr>
          <a:xfrm>
            <a:off x="6564085" y="2009768"/>
            <a:ext cx="4920343" cy="3448329"/>
          </a:xfrm>
          <a:prstGeom prst="rect">
            <a:avLst/>
          </a:prstGeom>
        </p:spPr>
      </p:pic>
      <p:sp>
        <p:nvSpPr>
          <p:cNvPr id="3" name="Google Shape;137;p26">
            <a:extLst>
              <a:ext uri="{FF2B5EF4-FFF2-40B4-BE49-F238E27FC236}">
                <a16:creationId xmlns:a16="http://schemas.microsoft.com/office/drawing/2014/main" id="{86CA0724-D6B8-B6EE-9BBE-B51E666DBC27}"/>
              </a:ext>
            </a:extLst>
          </p:cNvPr>
          <p:cNvSpPr txBox="1"/>
          <p:nvPr/>
        </p:nvSpPr>
        <p:spPr>
          <a:xfrm>
            <a:off x="426948" y="1227412"/>
            <a:ext cx="1869937" cy="400069"/>
          </a:xfrm>
          <a:prstGeom prst="rect">
            <a:avLst/>
          </a:prstGeom>
          <a:noFill/>
          <a:ln>
            <a:noFill/>
          </a:ln>
        </p:spPr>
        <p:txBody>
          <a:bodyPr spcFirstLastPara="1" wrap="square" lIns="91433" tIns="45700" rIns="91433" bIns="45700" anchor="t" anchorCtr="0">
            <a:spAutoFit/>
          </a:bodyPr>
          <a:lstStyle/>
          <a:p>
            <a:r>
              <a:rPr lang="en-US" altLang="zh-CN" sz="2000" dirty="0">
                <a:solidFill>
                  <a:srgbClr val="4472C4"/>
                </a:solidFill>
                <a:latin typeface="Arial Black"/>
                <a:ea typeface="Arial Black"/>
                <a:cs typeface="Arial Black"/>
                <a:sym typeface="Arial Black"/>
              </a:rPr>
              <a:t>Single</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Word</a:t>
            </a:r>
            <a:endParaRPr sz="2000" dirty="0">
              <a:solidFill>
                <a:srgbClr val="4472C4"/>
              </a:solidFill>
              <a:latin typeface="Arial Black"/>
              <a:ea typeface="Arial Black"/>
              <a:cs typeface="Arial Black"/>
              <a:sym typeface="Arial Black"/>
            </a:endParaRPr>
          </a:p>
        </p:txBody>
      </p:sp>
      <p:sp>
        <p:nvSpPr>
          <p:cNvPr id="5" name="Google Shape;137;p26">
            <a:extLst>
              <a:ext uri="{FF2B5EF4-FFF2-40B4-BE49-F238E27FC236}">
                <a16:creationId xmlns:a16="http://schemas.microsoft.com/office/drawing/2014/main" id="{36C06116-7334-56AE-C8DE-2FB77E81D381}"/>
              </a:ext>
            </a:extLst>
          </p:cNvPr>
          <p:cNvSpPr txBox="1"/>
          <p:nvPr/>
        </p:nvSpPr>
        <p:spPr>
          <a:xfrm>
            <a:off x="6564085" y="1232922"/>
            <a:ext cx="2177144" cy="400069"/>
          </a:xfrm>
          <a:prstGeom prst="rect">
            <a:avLst/>
          </a:prstGeom>
          <a:noFill/>
          <a:ln>
            <a:noFill/>
          </a:ln>
        </p:spPr>
        <p:txBody>
          <a:bodyPr spcFirstLastPara="1" wrap="square" lIns="91433" tIns="45700" rIns="91433" bIns="45700" anchor="t" anchorCtr="0">
            <a:spAutoFit/>
          </a:bodyPr>
          <a:lstStyle/>
          <a:p>
            <a:r>
              <a:rPr lang="en-US" altLang="zh-CN" sz="2000" dirty="0">
                <a:solidFill>
                  <a:srgbClr val="4472C4"/>
                </a:solidFill>
                <a:latin typeface="Arial Black"/>
                <a:ea typeface="Arial Black"/>
                <a:cs typeface="Arial Black"/>
                <a:sym typeface="Arial Black"/>
              </a:rPr>
              <a:t>Single</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Letter</a:t>
            </a:r>
            <a:endParaRPr sz="2000" dirty="0">
              <a:solidFill>
                <a:srgbClr val="4472C4"/>
              </a:solidFill>
              <a:latin typeface="Arial Black"/>
              <a:ea typeface="Arial Black"/>
              <a:cs typeface="Arial Black"/>
              <a:sym typeface="Arial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1891708"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Limitation</a:t>
            </a:r>
            <a:endParaRPr lang="zh-SG" altLang="en-US" sz="2400" dirty="0">
              <a:solidFill>
                <a:srgbClr val="4472C4"/>
              </a:solidFill>
              <a:latin typeface="Arial Black"/>
              <a:cs typeface="Arial Black"/>
            </a:endParaRPr>
          </a:p>
        </p:txBody>
      </p:sp>
      <p:sp>
        <p:nvSpPr>
          <p:cNvPr id="2" name="Google Shape;137;p26">
            <a:extLst>
              <a:ext uri="{FF2B5EF4-FFF2-40B4-BE49-F238E27FC236}">
                <a16:creationId xmlns:a16="http://schemas.microsoft.com/office/drawing/2014/main" id="{DA7CA931-ABA2-C55E-52C0-A296782A28B4}"/>
              </a:ext>
            </a:extLst>
          </p:cNvPr>
          <p:cNvSpPr txBox="1"/>
          <p:nvPr/>
        </p:nvSpPr>
        <p:spPr>
          <a:xfrm>
            <a:off x="426949" y="845125"/>
            <a:ext cx="4074800" cy="400069"/>
          </a:xfrm>
          <a:prstGeom prst="rect">
            <a:avLst/>
          </a:prstGeom>
          <a:noFill/>
          <a:ln>
            <a:noFill/>
          </a:ln>
        </p:spPr>
        <p:txBody>
          <a:bodyPr spcFirstLastPara="1" wrap="square" lIns="91433" tIns="45700" rIns="91433" bIns="45700" anchor="t" anchorCtr="0">
            <a:spAutoFit/>
          </a:bodyPr>
          <a:lstStyle/>
          <a:p>
            <a:r>
              <a:rPr lang="en-US" altLang="zh-CN" sz="2000" dirty="0">
                <a:solidFill>
                  <a:srgbClr val="4472C4"/>
                </a:solidFill>
                <a:latin typeface="Arial Black"/>
                <a:ea typeface="Arial Black"/>
                <a:cs typeface="Arial Black"/>
                <a:sym typeface="Arial Black"/>
              </a:rPr>
              <a:t>Response</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time</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 FPS </a:t>
            </a:r>
            <a:endParaRPr lang="en-US" altLang="zh-SG" sz="2000" dirty="0">
              <a:solidFill>
                <a:srgbClr val="4472C4"/>
              </a:solidFill>
              <a:latin typeface="Arial Black"/>
              <a:ea typeface="Arial Black"/>
              <a:cs typeface="Arial Black"/>
              <a:sym typeface="Arial Black"/>
            </a:endParaRPr>
          </a:p>
        </p:txBody>
      </p:sp>
      <p:pic>
        <p:nvPicPr>
          <p:cNvPr id="3" name="图片 2">
            <a:extLst>
              <a:ext uri="{FF2B5EF4-FFF2-40B4-BE49-F238E27FC236}">
                <a16:creationId xmlns:a16="http://schemas.microsoft.com/office/drawing/2014/main" id="{DDB8F13A-50CC-1537-2CB9-064A43B02F33}"/>
              </a:ext>
            </a:extLst>
          </p:cNvPr>
          <p:cNvPicPr>
            <a:picLocks noChangeAspect="1"/>
          </p:cNvPicPr>
          <p:nvPr/>
        </p:nvPicPr>
        <p:blipFill>
          <a:blip r:embed="rId3"/>
          <a:stretch>
            <a:fillRect/>
          </a:stretch>
        </p:blipFill>
        <p:spPr>
          <a:xfrm>
            <a:off x="7282543" y="2326775"/>
            <a:ext cx="3884865" cy="2857583"/>
          </a:xfrm>
          <a:prstGeom prst="rect">
            <a:avLst/>
          </a:prstGeom>
        </p:spPr>
      </p:pic>
      <p:pic>
        <p:nvPicPr>
          <p:cNvPr id="4" name="图片 3">
            <a:extLst>
              <a:ext uri="{FF2B5EF4-FFF2-40B4-BE49-F238E27FC236}">
                <a16:creationId xmlns:a16="http://schemas.microsoft.com/office/drawing/2014/main" id="{FB6D125C-30A2-EA56-82D5-93328BDA287D}"/>
              </a:ext>
            </a:extLst>
          </p:cNvPr>
          <p:cNvPicPr>
            <a:picLocks noChangeAspect="1"/>
          </p:cNvPicPr>
          <p:nvPr/>
        </p:nvPicPr>
        <p:blipFill>
          <a:blip r:embed="rId4"/>
          <a:stretch>
            <a:fillRect/>
          </a:stretch>
        </p:blipFill>
        <p:spPr>
          <a:xfrm>
            <a:off x="550235" y="2326775"/>
            <a:ext cx="4027714" cy="2857583"/>
          </a:xfrm>
          <a:prstGeom prst="rect">
            <a:avLst/>
          </a:prstGeom>
        </p:spPr>
      </p:pic>
      <p:sp>
        <p:nvSpPr>
          <p:cNvPr id="5" name="Google Shape;332;g1610c453444_7_27">
            <a:extLst>
              <a:ext uri="{FF2B5EF4-FFF2-40B4-BE49-F238E27FC236}">
                <a16:creationId xmlns:a16="http://schemas.microsoft.com/office/drawing/2014/main" id="{0812FE8B-7702-30F5-8D50-B8FEBDCCEAB3}"/>
              </a:ext>
            </a:extLst>
          </p:cNvPr>
          <p:cNvSpPr txBox="1"/>
          <p:nvPr/>
        </p:nvSpPr>
        <p:spPr>
          <a:xfrm>
            <a:off x="461889" y="1501021"/>
            <a:ext cx="6820654" cy="40006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SG" altLang="zh-SG" sz="2000" dirty="0"/>
              <a:t>fps = </a:t>
            </a:r>
            <a:r>
              <a:rPr lang="en-SG" altLang="zh-SG" sz="2000" dirty="0">
                <a:solidFill>
                  <a:srgbClr val="6897BB"/>
                </a:solidFill>
                <a:effectLst/>
              </a:rPr>
              <a:t>1 </a:t>
            </a:r>
            <a:r>
              <a:rPr lang="en-SG" altLang="zh-SG" sz="2000" dirty="0"/>
              <a:t>/ (</a:t>
            </a:r>
            <a:r>
              <a:rPr lang="en-SG" altLang="zh-SG" sz="2000" dirty="0" err="1"/>
              <a:t>new_frame_time</a:t>
            </a:r>
            <a:r>
              <a:rPr lang="en-SG" altLang="zh-SG" sz="2000" dirty="0"/>
              <a:t> - </a:t>
            </a:r>
            <a:r>
              <a:rPr lang="en-SG" altLang="zh-SG" sz="2000" dirty="0" err="1"/>
              <a:t>prev_frame_time</a:t>
            </a:r>
            <a:r>
              <a:rPr lang="en-SG" altLang="zh-SG" sz="2000" dirty="0"/>
              <a:t>)</a:t>
            </a:r>
            <a:endParaRPr sz="16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8155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8" y="383501"/>
            <a:ext cx="2849651"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Improving</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Work</a:t>
            </a:r>
            <a:endParaRPr lang="zh-SG" altLang="en-US" sz="2400" dirty="0">
              <a:solidFill>
                <a:srgbClr val="4472C4"/>
              </a:solidFill>
              <a:latin typeface="Arial Black"/>
              <a:cs typeface="Arial Black"/>
            </a:endParaRPr>
          </a:p>
        </p:txBody>
      </p:sp>
      <p:sp>
        <p:nvSpPr>
          <p:cNvPr id="4" name="Google Shape;137;p26">
            <a:extLst>
              <a:ext uri="{FF2B5EF4-FFF2-40B4-BE49-F238E27FC236}">
                <a16:creationId xmlns:a16="http://schemas.microsoft.com/office/drawing/2014/main" id="{6A847EE4-0AB5-27B6-F0A6-AE510BC6B745}"/>
              </a:ext>
            </a:extLst>
          </p:cNvPr>
          <p:cNvSpPr txBox="1"/>
          <p:nvPr/>
        </p:nvSpPr>
        <p:spPr>
          <a:xfrm>
            <a:off x="1683026" y="3314685"/>
            <a:ext cx="8428383" cy="707846"/>
          </a:xfrm>
          <a:prstGeom prst="rect">
            <a:avLst/>
          </a:prstGeom>
          <a:noFill/>
          <a:ln>
            <a:noFill/>
          </a:ln>
        </p:spPr>
        <p:txBody>
          <a:bodyPr spcFirstLastPara="1" wrap="square" lIns="91433" tIns="45700" rIns="91433" bIns="45700" anchor="t" anchorCtr="0">
            <a:spAutoFit/>
          </a:bodyPr>
          <a:lstStyle/>
          <a:p>
            <a:r>
              <a:rPr lang="en-US" altLang="zh-CN" sz="2000" dirty="0">
                <a:solidFill>
                  <a:srgbClr val="4472C4"/>
                </a:solidFill>
                <a:latin typeface="Arial Black"/>
                <a:ea typeface="Arial Black"/>
                <a:cs typeface="Arial Black"/>
                <a:sym typeface="Arial Black"/>
              </a:rPr>
              <a:t>Adopt</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Better</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deployment</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method</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to</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shorter</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the</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delay</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of</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YOLO</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detect</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module</a:t>
            </a:r>
            <a:endParaRPr sz="2000" dirty="0">
              <a:solidFill>
                <a:srgbClr val="4472C4"/>
              </a:solidFill>
              <a:latin typeface="Arial Black"/>
              <a:ea typeface="Arial Black"/>
              <a:cs typeface="Arial Black"/>
              <a:sym typeface="Arial Black"/>
            </a:endParaRPr>
          </a:p>
        </p:txBody>
      </p:sp>
      <p:sp>
        <p:nvSpPr>
          <p:cNvPr id="5" name="Google Shape;137;p26">
            <a:extLst>
              <a:ext uri="{FF2B5EF4-FFF2-40B4-BE49-F238E27FC236}">
                <a16:creationId xmlns:a16="http://schemas.microsoft.com/office/drawing/2014/main" id="{72728411-0823-36F8-56EA-C285CF658012}"/>
              </a:ext>
            </a:extLst>
          </p:cNvPr>
          <p:cNvSpPr txBox="1"/>
          <p:nvPr/>
        </p:nvSpPr>
        <p:spPr>
          <a:xfrm>
            <a:off x="1683026" y="4799225"/>
            <a:ext cx="8560904" cy="707846"/>
          </a:xfrm>
          <a:prstGeom prst="rect">
            <a:avLst/>
          </a:prstGeom>
          <a:noFill/>
          <a:ln>
            <a:noFill/>
          </a:ln>
        </p:spPr>
        <p:txBody>
          <a:bodyPr spcFirstLastPara="1" wrap="square" lIns="91433" tIns="45700" rIns="91433" bIns="45700" anchor="t" anchorCtr="0">
            <a:spAutoFit/>
          </a:bodyPr>
          <a:lstStyle/>
          <a:p>
            <a:r>
              <a:rPr lang="en-US" altLang="zh-CN" sz="2000" dirty="0">
                <a:solidFill>
                  <a:srgbClr val="4472C4"/>
                </a:solidFill>
                <a:latin typeface="Arial Black"/>
                <a:ea typeface="Arial Black"/>
                <a:cs typeface="Arial Black"/>
                <a:sym typeface="Arial Black"/>
              </a:rPr>
              <a:t>Adopt</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NLP</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to</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improve</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the rationality of generated Translation</a:t>
            </a:r>
            <a:endParaRPr sz="2000" dirty="0">
              <a:solidFill>
                <a:srgbClr val="4472C4"/>
              </a:solidFill>
              <a:latin typeface="Arial Black"/>
              <a:ea typeface="Arial Black"/>
              <a:cs typeface="Arial Black"/>
              <a:sym typeface="Arial Black"/>
            </a:endParaRPr>
          </a:p>
        </p:txBody>
      </p:sp>
      <p:sp>
        <p:nvSpPr>
          <p:cNvPr id="7" name="Google Shape;137;p26">
            <a:extLst>
              <a:ext uri="{FF2B5EF4-FFF2-40B4-BE49-F238E27FC236}">
                <a16:creationId xmlns:a16="http://schemas.microsoft.com/office/drawing/2014/main" id="{FB6F0774-F8ED-4FE6-AA29-878AE376FB81}"/>
              </a:ext>
            </a:extLst>
          </p:cNvPr>
          <p:cNvSpPr txBox="1"/>
          <p:nvPr/>
        </p:nvSpPr>
        <p:spPr>
          <a:xfrm>
            <a:off x="1683026" y="1760406"/>
            <a:ext cx="8560904" cy="707846"/>
          </a:xfrm>
          <a:prstGeom prst="rect">
            <a:avLst/>
          </a:prstGeom>
          <a:noFill/>
          <a:ln>
            <a:noFill/>
          </a:ln>
        </p:spPr>
        <p:txBody>
          <a:bodyPr spcFirstLastPara="1" wrap="square" lIns="91433" tIns="45700" rIns="91433" bIns="45700" anchor="t" anchorCtr="0">
            <a:spAutoFit/>
          </a:bodyPr>
          <a:lstStyle/>
          <a:p>
            <a:r>
              <a:rPr lang="en-US" altLang="zh-CN" sz="2000" dirty="0">
                <a:solidFill>
                  <a:srgbClr val="4472C4"/>
                </a:solidFill>
                <a:latin typeface="Arial Black"/>
                <a:ea typeface="Arial Black"/>
                <a:cs typeface="Arial Black"/>
                <a:sym typeface="Arial Black"/>
              </a:rPr>
              <a:t>Adopt</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Better</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dataset</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to</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improving</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the</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classification</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of</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hard</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classified</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and</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identified</a:t>
            </a:r>
            <a:r>
              <a:rPr lang="zh-CN" altLang="en-US" sz="2000" dirty="0">
                <a:solidFill>
                  <a:srgbClr val="4472C4"/>
                </a:solidFill>
                <a:latin typeface="Arial Black"/>
                <a:ea typeface="Arial Black"/>
                <a:cs typeface="Arial Black"/>
                <a:sym typeface="Arial Black"/>
              </a:rPr>
              <a:t> </a:t>
            </a:r>
            <a:r>
              <a:rPr lang="en-US" altLang="zh-CN" sz="2000" dirty="0">
                <a:solidFill>
                  <a:srgbClr val="4472C4"/>
                </a:solidFill>
                <a:latin typeface="Arial Black"/>
                <a:ea typeface="Arial Black"/>
                <a:cs typeface="Arial Black"/>
                <a:sym typeface="Arial Black"/>
              </a:rPr>
              <a:t>Letters</a:t>
            </a:r>
            <a:endParaRPr sz="2000" dirty="0">
              <a:solidFill>
                <a:srgbClr val="4472C4"/>
              </a:solidFill>
              <a:latin typeface="Arial Black"/>
              <a:ea typeface="Arial Black"/>
              <a:cs typeface="Arial Black"/>
              <a:sym typeface="Arial Black"/>
            </a:endParaRPr>
          </a:p>
        </p:txBody>
      </p:sp>
      <p:pic>
        <p:nvPicPr>
          <p:cNvPr id="9" name="图形 8" descr="徽章 1 纯色填充">
            <a:extLst>
              <a:ext uri="{FF2B5EF4-FFF2-40B4-BE49-F238E27FC236}">
                <a16:creationId xmlns:a16="http://schemas.microsoft.com/office/drawing/2014/main" id="{E194F23E-31DF-4464-AEA7-ACA061644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949" y="1622705"/>
            <a:ext cx="914400" cy="914400"/>
          </a:xfrm>
          <a:prstGeom prst="rect">
            <a:avLst/>
          </a:prstGeom>
        </p:spPr>
      </p:pic>
      <p:pic>
        <p:nvPicPr>
          <p:cNvPr id="11" name="图形 10" descr="徽章 纯色填充">
            <a:extLst>
              <a:ext uri="{FF2B5EF4-FFF2-40B4-BE49-F238E27FC236}">
                <a16:creationId xmlns:a16="http://schemas.microsoft.com/office/drawing/2014/main" id="{7D8D6CD1-5B7B-3508-6C71-534FB0ED0E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949" y="3108131"/>
            <a:ext cx="914400" cy="914400"/>
          </a:xfrm>
          <a:prstGeom prst="rect">
            <a:avLst/>
          </a:prstGeom>
        </p:spPr>
      </p:pic>
      <p:pic>
        <p:nvPicPr>
          <p:cNvPr id="13" name="图形 12" descr="徽章 3 纯色填充">
            <a:extLst>
              <a:ext uri="{FF2B5EF4-FFF2-40B4-BE49-F238E27FC236}">
                <a16:creationId xmlns:a16="http://schemas.microsoft.com/office/drawing/2014/main" id="{8B1F36D9-3D43-138E-BDAE-FEB3D18568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49" y="4592671"/>
            <a:ext cx="914400" cy="914400"/>
          </a:xfrm>
          <a:prstGeom prst="rect">
            <a:avLst/>
          </a:prstGeom>
        </p:spPr>
      </p:pic>
    </p:spTree>
    <p:extLst>
      <p:ext uri="{BB962C8B-B14F-4D97-AF65-F5344CB8AC3E}">
        <p14:creationId xmlns:p14="http://schemas.microsoft.com/office/powerpoint/2010/main" val="423559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ea typeface="Arial Black"/>
                <a:cs typeface="Arial Black"/>
                <a:sym typeface="Arial Black"/>
              </a:rPr>
              <a:t>Overall</a:t>
            </a:r>
            <a:r>
              <a:rPr lang="zh-CN" altLang="en-US" sz="2400" dirty="0">
                <a:solidFill>
                  <a:srgbClr val="4472C4"/>
                </a:solidFill>
                <a:latin typeface="Arial Black"/>
                <a:ea typeface="Arial Black"/>
                <a:cs typeface="Arial Black"/>
                <a:sym typeface="Arial Black"/>
              </a:rPr>
              <a:t> </a:t>
            </a:r>
            <a:r>
              <a:rPr lang="en-US" altLang="zh-CN" sz="2400" dirty="0">
                <a:solidFill>
                  <a:srgbClr val="4472C4"/>
                </a:solidFill>
                <a:latin typeface="Arial Black"/>
                <a:ea typeface="Arial Black"/>
                <a:cs typeface="Arial Black"/>
                <a:sym typeface="Arial Black"/>
              </a:rPr>
              <a:t>Architecture</a:t>
            </a:r>
            <a:endParaRPr sz="2400" dirty="0">
              <a:solidFill>
                <a:srgbClr val="4472C4"/>
              </a:solidFill>
              <a:latin typeface="Arial Black"/>
              <a:ea typeface="Arial Black"/>
              <a:cs typeface="Arial Black"/>
              <a:sym typeface="Arial Black"/>
            </a:endParaRPr>
          </a:p>
        </p:txBody>
      </p:sp>
      <p:pic>
        <p:nvPicPr>
          <p:cNvPr id="3" name="图片 2">
            <a:extLst>
              <a:ext uri="{FF2B5EF4-FFF2-40B4-BE49-F238E27FC236}">
                <a16:creationId xmlns:a16="http://schemas.microsoft.com/office/drawing/2014/main" id="{7A6C3510-5700-D9A7-D14F-22EE5C006A55}"/>
              </a:ext>
            </a:extLst>
          </p:cNvPr>
          <p:cNvPicPr>
            <a:picLocks noChangeAspect="1"/>
          </p:cNvPicPr>
          <p:nvPr/>
        </p:nvPicPr>
        <p:blipFill>
          <a:blip r:embed="rId3"/>
          <a:stretch>
            <a:fillRect/>
          </a:stretch>
        </p:blipFill>
        <p:spPr>
          <a:xfrm>
            <a:off x="294717" y="2024742"/>
            <a:ext cx="11602565" cy="2968625"/>
          </a:xfrm>
          <a:prstGeom prst="rect">
            <a:avLst/>
          </a:prstGeom>
        </p:spPr>
      </p:pic>
    </p:spTree>
    <p:extLst>
      <p:ext uri="{BB962C8B-B14F-4D97-AF65-F5344CB8AC3E}">
        <p14:creationId xmlns:p14="http://schemas.microsoft.com/office/powerpoint/2010/main" val="283489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Dataset</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Preparation</a:t>
            </a:r>
            <a:endParaRPr sz="2400" dirty="0">
              <a:solidFill>
                <a:srgbClr val="4472C4"/>
              </a:solidFill>
              <a:latin typeface="Arial Black"/>
              <a:ea typeface="Arial Black"/>
              <a:cs typeface="Arial Black"/>
              <a:sym typeface="Arial Black"/>
            </a:endParaRPr>
          </a:p>
        </p:txBody>
      </p:sp>
      <p:pic>
        <p:nvPicPr>
          <p:cNvPr id="3" name="图形 2" descr="文档">
            <a:extLst>
              <a:ext uri="{FF2B5EF4-FFF2-40B4-BE49-F238E27FC236}">
                <a16:creationId xmlns:a16="http://schemas.microsoft.com/office/drawing/2014/main" id="{7F1B1353-F7D1-796A-F9EE-D717C6BDA1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95" y="1718352"/>
            <a:ext cx="914400" cy="914400"/>
          </a:xfrm>
          <a:prstGeom prst="rect">
            <a:avLst/>
          </a:prstGeom>
        </p:spPr>
      </p:pic>
      <p:sp>
        <p:nvSpPr>
          <p:cNvPr id="4" name="Google Shape;332;g1610c453444_7_27">
            <a:extLst>
              <a:ext uri="{FF2B5EF4-FFF2-40B4-BE49-F238E27FC236}">
                <a16:creationId xmlns:a16="http://schemas.microsoft.com/office/drawing/2014/main" id="{46C2B54B-2DC9-8649-F026-CAABB6A6DA47}"/>
              </a:ext>
            </a:extLst>
          </p:cNvPr>
          <p:cNvSpPr txBox="1"/>
          <p:nvPr/>
        </p:nvSpPr>
        <p:spPr>
          <a:xfrm>
            <a:off x="426949" y="2808712"/>
            <a:ext cx="3713536" cy="92328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Original Dataset: </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Total of 1728 images collected by David Lee from </a:t>
            </a:r>
            <a:r>
              <a:rPr lang="en-US" sz="1800" dirty="0" err="1">
                <a:solidFill>
                  <a:schemeClr val="dk1"/>
                </a:solidFill>
                <a:latin typeface="Times New Roman"/>
                <a:ea typeface="Times New Roman"/>
                <a:cs typeface="Times New Roman"/>
                <a:sym typeface="Times New Roman"/>
              </a:rPr>
              <a:t>roboflow</a:t>
            </a:r>
            <a:r>
              <a:rPr lang="en-US" sz="1800" dirty="0">
                <a:solidFill>
                  <a:schemeClr val="dk1"/>
                </a:solidFill>
                <a:latin typeface="Times New Roman"/>
                <a:ea typeface="Times New Roman"/>
                <a:cs typeface="Times New Roman"/>
                <a:sym typeface="Times New Roman"/>
              </a:rPr>
              <a:t> [1].</a:t>
            </a:r>
            <a:endParaRPr sz="1800" dirty="0">
              <a:solidFill>
                <a:schemeClr val="dk1"/>
              </a:solidFill>
              <a:latin typeface="Times New Roman"/>
              <a:ea typeface="Times New Roman"/>
              <a:cs typeface="Times New Roman"/>
              <a:sym typeface="Times New Roman"/>
            </a:endParaRPr>
          </a:p>
        </p:txBody>
      </p:sp>
      <p:cxnSp>
        <p:nvCxnSpPr>
          <p:cNvPr id="6" name="直接连接符 5">
            <a:extLst>
              <a:ext uri="{FF2B5EF4-FFF2-40B4-BE49-F238E27FC236}">
                <a16:creationId xmlns:a16="http://schemas.microsoft.com/office/drawing/2014/main" id="{AE721417-D925-DF43-4E48-A1B0102DC488}"/>
              </a:ext>
            </a:extLst>
          </p:cNvPr>
          <p:cNvCxnSpPr/>
          <p:nvPr/>
        </p:nvCxnSpPr>
        <p:spPr>
          <a:xfrm>
            <a:off x="7387119" y="6328881"/>
            <a:ext cx="4654194" cy="0"/>
          </a:xfrm>
          <a:prstGeom prst="line">
            <a:avLst/>
          </a:prstGeom>
        </p:spPr>
        <p:style>
          <a:lnRef idx="1">
            <a:schemeClr val="dk1"/>
          </a:lnRef>
          <a:fillRef idx="0">
            <a:schemeClr val="dk1"/>
          </a:fillRef>
          <a:effectRef idx="0">
            <a:schemeClr val="dk1"/>
          </a:effectRef>
          <a:fontRef idx="minor">
            <a:schemeClr val="tx1"/>
          </a:fontRef>
        </p:style>
      </p:cxnSp>
      <p:sp>
        <p:nvSpPr>
          <p:cNvPr id="8" name="Google Shape;332;g1610c453444_7_27">
            <a:extLst>
              <a:ext uri="{FF2B5EF4-FFF2-40B4-BE49-F238E27FC236}">
                <a16:creationId xmlns:a16="http://schemas.microsoft.com/office/drawing/2014/main" id="{2E7F2D39-9EFA-883B-D6F9-887AC094D68B}"/>
              </a:ext>
            </a:extLst>
          </p:cNvPr>
          <p:cNvSpPr txBox="1"/>
          <p:nvPr/>
        </p:nvSpPr>
        <p:spPr>
          <a:xfrm>
            <a:off x="6538359" y="6418780"/>
            <a:ext cx="6531509" cy="338514"/>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200" dirty="0">
                <a:solidFill>
                  <a:schemeClr val="dk1"/>
                </a:solidFill>
                <a:latin typeface="Times New Roman"/>
                <a:ea typeface="Times New Roman"/>
                <a:cs typeface="Times New Roman"/>
                <a:sym typeface="Times New Roman"/>
              </a:rPr>
              <a:t>[1]  </a:t>
            </a:r>
            <a:r>
              <a:rPr lang="en-US" altLang="zh-CN" sz="1600" dirty="0">
                <a:hlinkClick r:id="rId5"/>
              </a:rPr>
              <a:t>American Sign Language Letters Dataset (roboflow.com)</a:t>
            </a:r>
            <a:endParaRPr sz="1200" dirty="0">
              <a:solidFill>
                <a:schemeClr val="dk1"/>
              </a:solidFill>
              <a:latin typeface="Times New Roman"/>
              <a:ea typeface="Times New Roman"/>
              <a:cs typeface="Times New Roman"/>
              <a:sym typeface="Times New Roman"/>
            </a:endParaRPr>
          </a:p>
        </p:txBody>
      </p:sp>
      <p:sp>
        <p:nvSpPr>
          <p:cNvPr id="11" name="Google Shape;137;p26">
            <a:extLst>
              <a:ext uri="{FF2B5EF4-FFF2-40B4-BE49-F238E27FC236}">
                <a16:creationId xmlns:a16="http://schemas.microsoft.com/office/drawing/2014/main" id="{AD1E2307-D3E0-A2C2-1748-C01405A79909}"/>
              </a:ext>
            </a:extLst>
          </p:cNvPr>
          <p:cNvSpPr txBox="1"/>
          <p:nvPr/>
        </p:nvSpPr>
        <p:spPr>
          <a:xfrm>
            <a:off x="2627948" y="2075204"/>
            <a:ext cx="176316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FF0000"/>
                </a:solidFill>
                <a:latin typeface="Arial Black" panose="020B0A04020102020204" pitchFamily="34" charset="0"/>
                <a:cs typeface="Arial Black"/>
              </a:rPr>
              <a:t>Defects</a:t>
            </a:r>
            <a:r>
              <a:rPr lang="zh-CN" altLang="en-US" sz="2400" dirty="0">
                <a:solidFill>
                  <a:srgbClr val="FF0000"/>
                </a:solidFill>
                <a:latin typeface="Arial Black" panose="020B0A04020102020204" pitchFamily="34" charset="0"/>
                <a:cs typeface="Arial Black"/>
              </a:rPr>
              <a:t>！</a:t>
            </a:r>
            <a:endParaRPr sz="2400" dirty="0">
              <a:solidFill>
                <a:srgbClr val="FF0000"/>
              </a:solidFill>
              <a:latin typeface="Arial Black" panose="020B0A04020102020204" pitchFamily="34" charset="0"/>
              <a:ea typeface="Arial Black"/>
              <a:cs typeface="Arial Black"/>
              <a:sym typeface="Arial Black"/>
            </a:endParaRPr>
          </a:p>
        </p:txBody>
      </p:sp>
      <p:pic>
        <p:nvPicPr>
          <p:cNvPr id="19" name="图片 18">
            <a:extLst>
              <a:ext uri="{FF2B5EF4-FFF2-40B4-BE49-F238E27FC236}">
                <a16:creationId xmlns:a16="http://schemas.microsoft.com/office/drawing/2014/main" id="{721A1F5B-7BAC-C711-CC5F-9C94D0BD00E5}"/>
              </a:ext>
            </a:extLst>
          </p:cNvPr>
          <p:cNvPicPr>
            <a:picLocks noChangeAspect="1"/>
          </p:cNvPicPr>
          <p:nvPr/>
        </p:nvPicPr>
        <p:blipFill>
          <a:blip r:embed="rId6"/>
          <a:stretch>
            <a:fillRect/>
          </a:stretch>
        </p:blipFill>
        <p:spPr>
          <a:xfrm>
            <a:off x="7001075" y="3666504"/>
            <a:ext cx="1440000" cy="1440000"/>
          </a:xfrm>
          <a:prstGeom prst="rect">
            <a:avLst/>
          </a:prstGeom>
        </p:spPr>
      </p:pic>
      <p:pic>
        <p:nvPicPr>
          <p:cNvPr id="21" name="图片 20">
            <a:extLst>
              <a:ext uri="{FF2B5EF4-FFF2-40B4-BE49-F238E27FC236}">
                <a16:creationId xmlns:a16="http://schemas.microsoft.com/office/drawing/2014/main" id="{CC540E30-88D4-6DD4-49F9-960AF541B731}"/>
              </a:ext>
            </a:extLst>
          </p:cNvPr>
          <p:cNvPicPr>
            <a:picLocks noChangeAspect="1"/>
          </p:cNvPicPr>
          <p:nvPr/>
        </p:nvPicPr>
        <p:blipFill>
          <a:blip r:embed="rId7"/>
          <a:stretch>
            <a:fillRect/>
          </a:stretch>
        </p:blipFill>
        <p:spPr>
          <a:xfrm>
            <a:off x="6250253" y="1570638"/>
            <a:ext cx="1440000" cy="1440000"/>
          </a:xfrm>
          <a:prstGeom prst="rect">
            <a:avLst/>
          </a:prstGeom>
        </p:spPr>
      </p:pic>
      <p:pic>
        <p:nvPicPr>
          <p:cNvPr id="23" name="图片 22">
            <a:extLst>
              <a:ext uri="{FF2B5EF4-FFF2-40B4-BE49-F238E27FC236}">
                <a16:creationId xmlns:a16="http://schemas.microsoft.com/office/drawing/2014/main" id="{69F965E1-3B7C-A152-AE25-2F6EC9609976}"/>
              </a:ext>
            </a:extLst>
          </p:cNvPr>
          <p:cNvPicPr>
            <a:picLocks noChangeAspect="1"/>
          </p:cNvPicPr>
          <p:nvPr/>
        </p:nvPicPr>
        <p:blipFill>
          <a:blip r:embed="rId8"/>
          <a:stretch>
            <a:fillRect/>
          </a:stretch>
        </p:blipFill>
        <p:spPr>
          <a:xfrm>
            <a:off x="8647652" y="3649098"/>
            <a:ext cx="1440000" cy="1440000"/>
          </a:xfrm>
          <a:prstGeom prst="rect">
            <a:avLst/>
          </a:prstGeom>
        </p:spPr>
      </p:pic>
      <p:pic>
        <p:nvPicPr>
          <p:cNvPr id="26" name="图片 25">
            <a:extLst>
              <a:ext uri="{FF2B5EF4-FFF2-40B4-BE49-F238E27FC236}">
                <a16:creationId xmlns:a16="http://schemas.microsoft.com/office/drawing/2014/main" id="{A70F8DE3-830A-7CF6-67B3-8EBA1EA9A745}"/>
              </a:ext>
            </a:extLst>
          </p:cNvPr>
          <p:cNvPicPr>
            <a:picLocks noChangeAspect="1"/>
          </p:cNvPicPr>
          <p:nvPr/>
        </p:nvPicPr>
        <p:blipFill>
          <a:blip r:embed="rId9"/>
          <a:stretch>
            <a:fillRect/>
          </a:stretch>
        </p:blipFill>
        <p:spPr>
          <a:xfrm>
            <a:off x="10325051" y="3637064"/>
            <a:ext cx="1440000" cy="1440000"/>
          </a:xfrm>
          <a:prstGeom prst="rect">
            <a:avLst/>
          </a:prstGeom>
        </p:spPr>
      </p:pic>
      <p:pic>
        <p:nvPicPr>
          <p:cNvPr id="28" name="图片 27">
            <a:extLst>
              <a:ext uri="{FF2B5EF4-FFF2-40B4-BE49-F238E27FC236}">
                <a16:creationId xmlns:a16="http://schemas.microsoft.com/office/drawing/2014/main" id="{6648E8DF-9337-CD0A-4F0C-0826FC188AC3}"/>
              </a:ext>
            </a:extLst>
          </p:cNvPr>
          <p:cNvPicPr>
            <a:picLocks noChangeAspect="1"/>
          </p:cNvPicPr>
          <p:nvPr/>
        </p:nvPicPr>
        <p:blipFill>
          <a:blip r:embed="rId10"/>
          <a:stretch>
            <a:fillRect/>
          </a:stretch>
        </p:blipFill>
        <p:spPr>
          <a:xfrm>
            <a:off x="4197787" y="3391305"/>
            <a:ext cx="1800000" cy="1800000"/>
          </a:xfrm>
          <a:prstGeom prst="rect">
            <a:avLst/>
          </a:prstGeom>
        </p:spPr>
      </p:pic>
      <p:pic>
        <p:nvPicPr>
          <p:cNvPr id="30" name="图片 29">
            <a:extLst>
              <a:ext uri="{FF2B5EF4-FFF2-40B4-BE49-F238E27FC236}">
                <a16:creationId xmlns:a16="http://schemas.microsoft.com/office/drawing/2014/main" id="{436505D4-C631-72D7-02FC-47F657D98E5A}"/>
              </a:ext>
            </a:extLst>
          </p:cNvPr>
          <p:cNvPicPr>
            <a:picLocks noChangeAspect="1"/>
          </p:cNvPicPr>
          <p:nvPr/>
        </p:nvPicPr>
        <p:blipFill>
          <a:blip r:embed="rId7"/>
          <a:stretch>
            <a:fillRect/>
          </a:stretch>
        </p:blipFill>
        <p:spPr>
          <a:xfrm>
            <a:off x="4501749" y="1621226"/>
            <a:ext cx="1440000" cy="1440000"/>
          </a:xfrm>
          <a:prstGeom prst="rect">
            <a:avLst/>
          </a:prstGeom>
        </p:spPr>
      </p:pic>
      <p:sp>
        <p:nvSpPr>
          <p:cNvPr id="31" name="Google Shape;332;g1610c453444_7_27">
            <a:extLst>
              <a:ext uri="{FF2B5EF4-FFF2-40B4-BE49-F238E27FC236}">
                <a16:creationId xmlns:a16="http://schemas.microsoft.com/office/drawing/2014/main" id="{151B6AF5-D885-6E19-344A-2DD69DA05417}"/>
              </a:ext>
            </a:extLst>
          </p:cNvPr>
          <p:cNvSpPr txBox="1"/>
          <p:nvPr/>
        </p:nvSpPr>
        <p:spPr>
          <a:xfrm>
            <a:off x="8074630" y="1718352"/>
            <a:ext cx="3713536" cy="12002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AutoNum type="arabicPeriod"/>
            </a:pPr>
            <a:r>
              <a:rPr lang="en-US" altLang="zh-CN" sz="1800" dirty="0">
                <a:solidFill>
                  <a:schemeClr val="dk1"/>
                </a:solidFill>
                <a:latin typeface="Times New Roman"/>
                <a:ea typeface="Times New Roman"/>
                <a:cs typeface="Times New Roman"/>
                <a:sym typeface="Times New Roman"/>
              </a:rPr>
              <a:t>Some of the samples are too similar.</a:t>
            </a:r>
          </a:p>
          <a:p>
            <a:pPr marL="342900" marR="0" lvl="0" indent="-342900" algn="l" rtl="0">
              <a:spcBef>
                <a:spcPts val="0"/>
              </a:spcBef>
              <a:spcAft>
                <a:spcPts val="0"/>
              </a:spcAft>
              <a:buClr>
                <a:schemeClr val="dk1"/>
              </a:buClr>
              <a:buSzPts val="1800"/>
              <a:buAutoNum type="arabicPeriod"/>
            </a:pPr>
            <a:r>
              <a:rPr lang="en-US" altLang="zh-CN" sz="1800" dirty="0">
                <a:solidFill>
                  <a:schemeClr val="dk1"/>
                </a:solidFill>
                <a:latin typeface="Times New Roman"/>
                <a:ea typeface="Times New Roman"/>
                <a:cs typeface="Times New Roman"/>
                <a:sym typeface="Times New Roman"/>
              </a:rPr>
              <a:t>Data imbalance.</a:t>
            </a:r>
          </a:p>
          <a:p>
            <a:pPr marL="342900" marR="0" lvl="0" indent="-342900" algn="l" rtl="0">
              <a:spcBef>
                <a:spcPts val="0"/>
              </a:spcBef>
              <a:spcAft>
                <a:spcPts val="0"/>
              </a:spcAft>
              <a:buClr>
                <a:schemeClr val="dk1"/>
              </a:buClr>
              <a:buSzPts val="1800"/>
              <a:buAutoNum type="arabicPeriod"/>
            </a:pPr>
            <a:endParaRPr sz="1800" dirty="0">
              <a:solidFill>
                <a:schemeClr val="dk1"/>
              </a:solidFill>
              <a:latin typeface="Times New Roman"/>
              <a:ea typeface="Times New Roman"/>
              <a:cs typeface="Times New Roman"/>
              <a:sym typeface="Times New Roman"/>
            </a:endParaRPr>
          </a:p>
        </p:txBody>
      </p:sp>
      <p:sp>
        <p:nvSpPr>
          <p:cNvPr id="32" name="右大括号 31">
            <a:extLst>
              <a:ext uri="{FF2B5EF4-FFF2-40B4-BE49-F238E27FC236}">
                <a16:creationId xmlns:a16="http://schemas.microsoft.com/office/drawing/2014/main" id="{78CA9EBC-2C17-5553-9E8B-6AD115AE819E}"/>
              </a:ext>
            </a:extLst>
          </p:cNvPr>
          <p:cNvSpPr/>
          <p:nvPr/>
        </p:nvSpPr>
        <p:spPr>
          <a:xfrm rot="16200000">
            <a:off x="5671548" y="640195"/>
            <a:ext cx="540399" cy="126092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ACD20E9F-0D96-6260-77AF-4911DA6D05CA}"/>
              </a:ext>
            </a:extLst>
          </p:cNvPr>
          <p:cNvSpPr txBox="1"/>
          <p:nvPr/>
        </p:nvSpPr>
        <p:spPr>
          <a:xfrm>
            <a:off x="8858602" y="5753432"/>
            <a:ext cx="1440000" cy="369332"/>
          </a:xfrm>
          <a:prstGeom prst="rect">
            <a:avLst/>
          </a:prstGeom>
          <a:noFill/>
        </p:spPr>
        <p:txBody>
          <a:bodyPr wrap="square" rtlCol="0">
            <a:spAutoFit/>
          </a:bodyPr>
          <a:lstStyle/>
          <a:p>
            <a:r>
              <a:rPr lang="en-US" altLang="zh-CN" sz="1800" dirty="0">
                <a:solidFill>
                  <a:srgbClr val="FF0000"/>
                </a:solidFill>
                <a:latin typeface="Times New Roman" panose="02020603050405020304" pitchFamily="18" charset="0"/>
                <a:cs typeface="Times New Roman" panose="02020603050405020304" pitchFamily="18" charset="0"/>
              </a:rPr>
              <a:t>Still ‘A’</a:t>
            </a:r>
            <a:endParaRPr lang="zh-CN" altLang="en-US" sz="1800" dirty="0">
              <a:solidFill>
                <a:srgbClr val="FF0000"/>
              </a:solidFill>
              <a:latin typeface="Times New Roman" panose="02020603050405020304" pitchFamily="18" charset="0"/>
              <a:cs typeface="Times New Roman" panose="02020603050405020304" pitchFamily="18" charset="0"/>
            </a:endParaRPr>
          </a:p>
        </p:txBody>
      </p:sp>
      <p:sp>
        <p:nvSpPr>
          <p:cNvPr id="34" name="右大括号 33">
            <a:extLst>
              <a:ext uri="{FF2B5EF4-FFF2-40B4-BE49-F238E27FC236}">
                <a16:creationId xmlns:a16="http://schemas.microsoft.com/office/drawing/2014/main" id="{14EB4DC5-FD85-C5EC-9429-608C40A73B44}"/>
              </a:ext>
            </a:extLst>
          </p:cNvPr>
          <p:cNvSpPr/>
          <p:nvPr/>
        </p:nvSpPr>
        <p:spPr>
          <a:xfrm rot="5400000">
            <a:off x="9158089" y="3912391"/>
            <a:ext cx="540399" cy="314168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D41C8544-DA22-FB63-BC69-D8183429E02D}"/>
              </a:ext>
            </a:extLst>
          </p:cNvPr>
          <p:cNvSpPr txBox="1"/>
          <p:nvPr/>
        </p:nvSpPr>
        <p:spPr>
          <a:xfrm>
            <a:off x="5784210" y="766713"/>
            <a:ext cx="1440000" cy="369332"/>
          </a:xfrm>
          <a:prstGeom prst="rect">
            <a:avLst/>
          </a:prstGeom>
          <a:noFill/>
        </p:spPr>
        <p:txBody>
          <a:bodyPr wrap="square" rtlCol="0">
            <a:spAutoFit/>
          </a:bodyPr>
          <a:lstStyle/>
          <a:p>
            <a:r>
              <a:rPr lang="en-US" altLang="zh-CN" sz="1800" dirty="0">
                <a:solidFill>
                  <a:srgbClr val="FF0000"/>
                </a:solidFill>
                <a:latin typeface="Times New Roman" panose="02020603050405020304" pitchFamily="18" charset="0"/>
                <a:cs typeface="Times New Roman" panose="02020603050405020304" pitchFamily="18" charset="0"/>
              </a:rPr>
              <a:t>Both ‘A’</a:t>
            </a:r>
            <a:endParaRPr lang="zh-CN" altLang="en-US" sz="1800" dirty="0">
              <a:solidFill>
                <a:srgbClr val="FF0000"/>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963D0AF5-D9A7-4F51-D077-37D46AB1B12F}"/>
              </a:ext>
            </a:extLst>
          </p:cNvPr>
          <p:cNvSpPr txBox="1"/>
          <p:nvPr/>
        </p:nvSpPr>
        <p:spPr>
          <a:xfrm>
            <a:off x="4592506" y="5298566"/>
            <a:ext cx="1440000" cy="369332"/>
          </a:xfrm>
          <a:prstGeom prst="rect">
            <a:avLst/>
          </a:prstGeom>
          <a:noFill/>
        </p:spPr>
        <p:txBody>
          <a:bodyPr wrap="square" rtlCol="0">
            <a:spAutoFit/>
          </a:bodyPr>
          <a:lstStyle/>
          <a:p>
            <a:r>
              <a:rPr lang="en-US" altLang="zh-CN" sz="1800" dirty="0">
                <a:solidFill>
                  <a:srgbClr val="FF0000"/>
                </a:solidFill>
                <a:latin typeface="Times New Roman" panose="02020603050405020304" pitchFamily="18" charset="0"/>
                <a:cs typeface="Times New Roman" panose="02020603050405020304" pitchFamily="18" charset="0"/>
              </a:rPr>
              <a:t>This is ‘M’</a:t>
            </a:r>
            <a:endParaRPr lang="zh-CN" altLang="en-US" sz="1800" dirty="0">
              <a:solidFill>
                <a:srgbClr val="FF0000"/>
              </a:solidFill>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58154A70-F948-701F-E632-A80AF81E79F7}"/>
              </a:ext>
            </a:extLst>
          </p:cNvPr>
          <p:cNvSpPr txBox="1"/>
          <p:nvPr/>
        </p:nvSpPr>
        <p:spPr>
          <a:xfrm>
            <a:off x="6481088" y="5518307"/>
            <a:ext cx="1440000" cy="369332"/>
          </a:xfrm>
          <a:prstGeom prst="rect">
            <a:avLst/>
          </a:prstGeom>
          <a:noFill/>
        </p:spPr>
        <p:txBody>
          <a:bodyPr wrap="square" rtlCol="0">
            <a:spAutoFit/>
          </a:bodyPr>
          <a:lstStyle/>
          <a:p>
            <a:r>
              <a:rPr lang="en-US" altLang="zh-CN" sz="1800" dirty="0">
                <a:solidFill>
                  <a:srgbClr val="FF0000"/>
                </a:solidFill>
                <a:latin typeface="Times New Roman" panose="02020603050405020304" pitchFamily="18" charset="0"/>
                <a:cs typeface="Times New Roman" panose="02020603050405020304" pitchFamily="18" charset="0"/>
              </a:rPr>
              <a:t>Almost 1:3</a:t>
            </a:r>
            <a:endParaRPr lang="zh-CN" altLang="en-US" sz="1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68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074800"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Dataset</a:t>
            </a:r>
            <a:r>
              <a:rPr lang="zh-CN" altLang="en-US" sz="2400" dirty="0">
                <a:solidFill>
                  <a:srgbClr val="4472C4"/>
                </a:solidFill>
                <a:latin typeface="Arial Black"/>
                <a:cs typeface="Arial Black"/>
              </a:rPr>
              <a:t> </a:t>
            </a:r>
            <a:r>
              <a:rPr lang="en-US" altLang="zh-CN" sz="2400" dirty="0">
                <a:solidFill>
                  <a:srgbClr val="4472C4"/>
                </a:solidFill>
                <a:latin typeface="Arial Black"/>
                <a:cs typeface="Arial Black"/>
              </a:rPr>
              <a:t>Preparation</a:t>
            </a:r>
            <a:endParaRPr sz="2400" dirty="0">
              <a:solidFill>
                <a:srgbClr val="4472C4"/>
              </a:solidFill>
              <a:latin typeface="Arial Black"/>
              <a:ea typeface="Arial Black"/>
              <a:cs typeface="Arial Black"/>
              <a:sym typeface="Arial Black"/>
            </a:endParaRPr>
          </a:p>
        </p:txBody>
      </p:sp>
      <p:cxnSp>
        <p:nvCxnSpPr>
          <p:cNvPr id="5" name="直接箭头连接符 4">
            <a:extLst>
              <a:ext uri="{FF2B5EF4-FFF2-40B4-BE49-F238E27FC236}">
                <a16:creationId xmlns:a16="http://schemas.microsoft.com/office/drawing/2014/main" id="{4D13DF09-9EE5-DD3C-8495-616252B4CFCA}"/>
              </a:ext>
            </a:extLst>
          </p:cNvPr>
          <p:cNvCxnSpPr/>
          <p:nvPr/>
        </p:nvCxnSpPr>
        <p:spPr>
          <a:xfrm>
            <a:off x="2393879" y="2250040"/>
            <a:ext cx="32569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 name="组合 13">
            <a:extLst>
              <a:ext uri="{FF2B5EF4-FFF2-40B4-BE49-F238E27FC236}">
                <a16:creationId xmlns:a16="http://schemas.microsoft.com/office/drawing/2014/main" id="{5A868204-68E1-AA74-EC12-FDA05513B398}"/>
              </a:ext>
            </a:extLst>
          </p:cNvPr>
          <p:cNvGrpSpPr/>
          <p:nvPr/>
        </p:nvGrpSpPr>
        <p:grpSpPr>
          <a:xfrm>
            <a:off x="497156" y="1334920"/>
            <a:ext cx="1730624" cy="1681264"/>
            <a:chOff x="497156" y="1334920"/>
            <a:chExt cx="1730624" cy="1681264"/>
          </a:xfrm>
        </p:grpSpPr>
        <p:pic>
          <p:nvPicPr>
            <p:cNvPr id="3" name="图形 2" descr="文档">
              <a:extLst>
                <a:ext uri="{FF2B5EF4-FFF2-40B4-BE49-F238E27FC236}">
                  <a16:creationId xmlns:a16="http://schemas.microsoft.com/office/drawing/2014/main" id="{7F1B1353-F7D1-796A-F9EE-D717C6BDA1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95" y="1718352"/>
              <a:ext cx="914400" cy="914400"/>
            </a:xfrm>
            <a:prstGeom prst="rect">
              <a:avLst/>
            </a:prstGeom>
          </p:spPr>
        </p:pic>
        <p:sp>
          <p:nvSpPr>
            <p:cNvPr id="9" name="Google Shape;332;g1610c453444_7_27">
              <a:extLst>
                <a:ext uri="{FF2B5EF4-FFF2-40B4-BE49-F238E27FC236}">
                  <a16:creationId xmlns:a16="http://schemas.microsoft.com/office/drawing/2014/main" id="{EBA88A08-F198-07F3-46EE-2F38145C279D}"/>
                </a:ext>
              </a:extLst>
            </p:cNvPr>
            <p:cNvSpPr txBox="1"/>
            <p:nvPr/>
          </p:nvSpPr>
          <p:spPr>
            <a:xfrm>
              <a:off x="497156" y="2632752"/>
              <a:ext cx="1730624" cy="383432"/>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Original Dataset </a:t>
              </a:r>
            </a:p>
          </p:txBody>
        </p:sp>
        <p:sp>
          <p:nvSpPr>
            <p:cNvPr id="10" name="Google Shape;137;p26">
              <a:extLst>
                <a:ext uri="{FF2B5EF4-FFF2-40B4-BE49-F238E27FC236}">
                  <a16:creationId xmlns:a16="http://schemas.microsoft.com/office/drawing/2014/main" id="{81FE4411-D41E-EC6C-69E8-819C8FD59CCD}"/>
                </a:ext>
              </a:extLst>
            </p:cNvPr>
            <p:cNvSpPr txBox="1"/>
            <p:nvPr/>
          </p:nvSpPr>
          <p:spPr>
            <a:xfrm>
              <a:off x="942392" y="1334920"/>
              <a:ext cx="690605" cy="461625"/>
            </a:xfrm>
            <a:prstGeom prst="rect">
              <a:avLst/>
            </a:prstGeom>
            <a:noFill/>
            <a:ln>
              <a:noFill/>
            </a:ln>
          </p:spPr>
          <p:txBody>
            <a:bodyPr spcFirstLastPara="1" wrap="square" lIns="91433" tIns="45700" rIns="91433" bIns="45700" anchor="t" anchorCtr="0">
              <a:spAutoFit/>
            </a:bodyPr>
            <a:lstStyle/>
            <a:p>
              <a:r>
                <a:rPr lang="en-US" altLang="zh-CN" sz="2400" dirty="0">
                  <a:solidFill>
                    <a:srgbClr val="FF0000"/>
                  </a:solidFill>
                  <a:latin typeface="Arial Black" panose="020B0A04020102020204" pitchFamily="34" charset="0"/>
                  <a:cs typeface="Arial Black"/>
                </a:rPr>
                <a:t>V1</a:t>
              </a:r>
              <a:endParaRPr sz="2400" dirty="0">
                <a:solidFill>
                  <a:srgbClr val="FF0000"/>
                </a:solidFill>
                <a:latin typeface="Arial Black" panose="020B0A04020102020204" pitchFamily="34" charset="0"/>
                <a:ea typeface="Arial Black"/>
                <a:cs typeface="Arial Black"/>
                <a:sym typeface="Arial Black"/>
              </a:endParaRPr>
            </a:p>
          </p:txBody>
        </p:sp>
      </p:grpSp>
      <p:grpSp>
        <p:nvGrpSpPr>
          <p:cNvPr id="13" name="组合 12">
            <a:extLst>
              <a:ext uri="{FF2B5EF4-FFF2-40B4-BE49-F238E27FC236}">
                <a16:creationId xmlns:a16="http://schemas.microsoft.com/office/drawing/2014/main" id="{5857787A-A30E-D2C8-9187-8AA81501A44F}"/>
              </a:ext>
            </a:extLst>
          </p:cNvPr>
          <p:cNvGrpSpPr/>
          <p:nvPr/>
        </p:nvGrpSpPr>
        <p:grpSpPr>
          <a:xfrm>
            <a:off x="6004675" y="1483115"/>
            <a:ext cx="1730624" cy="1533069"/>
            <a:chOff x="6004675" y="1483115"/>
            <a:chExt cx="1730624" cy="1533069"/>
          </a:xfrm>
        </p:grpSpPr>
        <p:sp>
          <p:nvSpPr>
            <p:cNvPr id="4" name="Google Shape;332;g1610c453444_7_27">
              <a:extLst>
                <a:ext uri="{FF2B5EF4-FFF2-40B4-BE49-F238E27FC236}">
                  <a16:creationId xmlns:a16="http://schemas.microsoft.com/office/drawing/2014/main" id="{46C2B54B-2DC9-8649-F026-CAABB6A6DA47}"/>
                </a:ext>
              </a:extLst>
            </p:cNvPr>
            <p:cNvSpPr txBox="1"/>
            <p:nvPr/>
          </p:nvSpPr>
          <p:spPr>
            <a:xfrm>
              <a:off x="6004675" y="2632752"/>
              <a:ext cx="1730624" cy="383432"/>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New Dataset </a:t>
              </a:r>
            </a:p>
          </p:txBody>
        </p:sp>
        <p:pic>
          <p:nvPicPr>
            <p:cNvPr id="7" name="图形 6" descr="文档">
              <a:extLst>
                <a:ext uri="{FF2B5EF4-FFF2-40B4-BE49-F238E27FC236}">
                  <a16:creationId xmlns:a16="http://schemas.microsoft.com/office/drawing/2014/main" id="{C4425F7D-F217-7B77-881D-5B34D5E888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9771" y="1718352"/>
              <a:ext cx="914400" cy="914400"/>
            </a:xfrm>
            <a:prstGeom prst="rect">
              <a:avLst/>
            </a:prstGeom>
          </p:spPr>
        </p:pic>
        <p:sp>
          <p:nvSpPr>
            <p:cNvPr id="12" name="Google Shape;137;p26">
              <a:extLst>
                <a:ext uri="{FF2B5EF4-FFF2-40B4-BE49-F238E27FC236}">
                  <a16:creationId xmlns:a16="http://schemas.microsoft.com/office/drawing/2014/main" id="{9686C053-4852-CA74-FA7D-323488EB97DF}"/>
                </a:ext>
              </a:extLst>
            </p:cNvPr>
            <p:cNvSpPr txBox="1"/>
            <p:nvPr/>
          </p:nvSpPr>
          <p:spPr>
            <a:xfrm>
              <a:off x="6411668" y="1483115"/>
              <a:ext cx="690605" cy="461625"/>
            </a:xfrm>
            <a:prstGeom prst="rect">
              <a:avLst/>
            </a:prstGeom>
            <a:noFill/>
            <a:ln>
              <a:noFill/>
            </a:ln>
          </p:spPr>
          <p:txBody>
            <a:bodyPr spcFirstLastPara="1" wrap="square" lIns="91433" tIns="45700" rIns="91433" bIns="45700" anchor="t" anchorCtr="0">
              <a:spAutoFit/>
            </a:bodyPr>
            <a:lstStyle/>
            <a:p>
              <a:r>
                <a:rPr lang="en-US" altLang="zh-CN" sz="2400" dirty="0">
                  <a:solidFill>
                    <a:srgbClr val="FF0000"/>
                  </a:solidFill>
                  <a:latin typeface="Arial Black" panose="020B0A04020102020204" pitchFamily="34" charset="0"/>
                  <a:cs typeface="Arial Black"/>
                </a:rPr>
                <a:t>V2</a:t>
              </a:r>
              <a:endParaRPr sz="2400" dirty="0">
                <a:solidFill>
                  <a:srgbClr val="FF0000"/>
                </a:solidFill>
                <a:latin typeface="Arial Black" panose="020B0A04020102020204" pitchFamily="34" charset="0"/>
                <a:ea typeface="Arial Black"/>
                <a:cs typeface="Arial Black"/>
                <a:sym typeface="Arial Black"/>
              </a:endParaRPr>
            </a:p>
          </p:txBody>
        </p:sp>
      </p:grpSp>
      <p:sp>
        <p:nvSpPr>
          <p:cNvPr id="15" name="Google Shape;332;g1610c453444_7_27">
            <a:extLst>
              <a:ext uri="{FF2B5EF4-FFF2-40B4-BE49-F238E27FC236}">
                <a16:creationId xmlns:a16="http://schemas.microsoft.com/office/drawing/2014/main" id="{D3B03382-92E3-6B9C-1AAD-33F60FF86ABA}"/>
              </a:ext>
            </a:extLst>
          </p:cNvPr>
          <p:cNvSpPr txBox="1"/>
          <p:nvPr/>
        </p:nvSpPr>
        <p:spPr>
          <a:xfrm>
            <a:off x="2837380" y="2401720"/>
            <a:ext cx="3219383" cy="92328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Counteract the imbalance and improve generalization capabilities</a:t>
            </a:r>
          </a:p>
        </p:txBody>
      </p:sp>
      <p:pic>
        <p:nvPicPr>
          <p:cNvPr id="17" name="图片 16">
            <a:extLst>
              <a:ext uri="{FF2B5EF4-FFF2-40B4-BE49-F238E27FC236}">
                <a16:creationId xmlns:a16="http://schemas.microsoft.com/office/drawing/2014/main" id="{2E02A10D-25C4-EBA5-F7F2-CEE14992B03C}"/>
              </a:ext>
            </a:extLst>
          </p:cNvPr>
          <p:cNvPicPr>
            <a:picLocks noChangeAspect="1"/>
          </p:cNvPicPr>
          <p:nvPr/>
        </p:nvPicPr>
        <p:blipFill>
          <a:blip r:embed="rId5"/>
          <a:stretch>
            <a:fillRect/>
          </a:stretch>
        </p:blipFill>
        <p:spPr>
          <a:xfrm>
            <a:off x="714878" y="3468959"/>
            <a:ext cx="3358337" cy="2756230"/>
          </a:xfrm>
          <a:prstGeom prst="rect">
            <a:avLst/>
          </a:prstGeom>
        </p:spPr>
      </p:pic>
      <p:sp>
        <p:nvSpPr>
          <p:cNvPr id="18" name="Google Shape;332;g1610c453444_7_27">
            <a:extLst>
              <a:ext uri="{FF2B5EF4-FFF2-40B4-BE49-F238E27FC236}">
                <a16:creationId xmlns:a16="http://schemas.microsoft.com/office/drawing/2014/main" id="{AE2394B9-B342-3CC8-FD4C-E31245D3DE36}"/>
              </a:ext>
            </a:extLst>
          </p:cNvPr>
          <p:cNvSpPr txBox="1"/>
          <p:nvPr/>
        </p:nvSpPr>
        <p:spPr>
          <a:xfrm>
            <a:off x="4291024" y="4134077"/>
            <a:ext cx="2235485" cy="175428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Label:</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15 </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0.5096153846153846 0.5432692307692307 0.8076923076923077 0.8076923076923077</a:t>
            </a:r>
            <a:endParaRPr sz="1800" dirty="0">
              <a:solidFill>
                <a:schemeClr val="dk1"/>
              </a:solidFill>
              <a:latin typeface="Times New Roman"/>
              <a:ea typeface="Times New Roman"/>
              <a:cs typeface="Times New Roman"/>
              <a:sym typeface="Times New Roman"/>
            </a:endParaRPr>
          </a:p>
        </p:txBody>
      </p:sp>
      <p:sp>
        <p:nvSpPr>
          <p:cNvPr id="20" name="右大括号 19">
            <a:extLst>
              <a:ext uri="{FF2B5EF4-FFF2-40B4-BE49-F238E27FC236}">
                <a16:creationId xmlns:a16="http://schemas.microsoft.com/office/drawing/2014/main" id="{58F2525A-5A80-63F5-EB62-B18A66188647}"/>
              </a:ext>
            </a:extLst>
          </p:cNvPr>
          <p:cNvSpPr/>
          <p:nvPr/>
        </p:nvSpPr>
        <p:spPr>
          <a:xfrm>
            <a:off x="6374109" y="4720132"/>
            <a:ext cx="246580" cy="57535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A03E2D36-C388-D491-6989-DC11A6CE0952}"/>
              </a:ext>
            </a:extLst>
          </p:cNvPr>
          <p:cNvSpPr txBox="1"/>
          <p:nvPr/>
        </p:nvSpPr>
        <p:spPr>
          <a:xfrm>
            <a:off x="6692608" y="4796375"/>
            <a:ext cx="619874" cy="369332"/>
          </a:xfrm>
          <a:prstGeom prst="rect">
            <a:avLst/>
          </a:prstGeom>
          <a:noFill/>
        </p:spPr>
        <p:txBody>
          <a:bodyPr wrap="square" rtlCol="0">
            <a:spAutoFit/>
          </a:bodyPr>
          <a:lstStyle/>
          <a:p>
            <a:r>
              <a:rPr lang="en-US" altLang="zh-CN" sz="1800" dirty="0">
                <a:solidFill>
                  <a:srgbClr val="FF0000"/>
                </a:solidFill>
                <a:latin typeface="Times New Roman" panose="02020603050405020304" pitchFamily="18" charset="0"/>
                <a:cs typeface="Times New Roman" panose="02020603050405020304" pitchFamily="18" charset="0"/>
              </a:rPr>
              <a:t>(x,y)</a:t>
            </a:r>
            <a:endParaRPr lang="zh-CN" altLang="en-US" sz="1800" dirty="0">
              <a:solidFill>
                <a:srgbClr val="FF0000"/>
              </a:solidFill>
              <a:latin typeface="Times New Roman" panose="02020603050405020304" pitchFamily="18" charset="0"/>
              <a:cs typeface="Times New Roman" panose="02020603050405020304" pitchFamily="18" charset="0"/>
            </a:endParaRPr>
          </a:p>
        </p:txBody>
      </p:sp>
      <p:sp>
        <p:nvSpPr>
          <p:cNvPr id="24" name="右大括号 23">
            <a:extLst>
              <a:ext uri="{FF2B5EF4-FFF2-40B4-BE49-F238E27FC236}">
                <a16:creationId xmlns:a16="http://schemas.microsoft.com/office/drawing/2014/main" id="{DA3C9001-07AA-E7EA-6D86-491FC6E5D17B}"/>
              </a:ext>
            </a:extLst>
          </p:cNvPr>
          <p:cNvSpPr/>
          <p:nvPr/>
        </p:nvSpPr>
        <p:spPr>
          <a:xfrm>
            <a:off x="6569318" y="5237213"/>
            <a:ext cx="246580" cy="57535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03761BF-E307-2D65-60CE-25445D85B2F4}"/>
              </a:ext>
            </a:extLst>
          </p:cNvPr>
          <p:cNvSpPr txBox="1"/>
          <p:nvPr/>
        </p:nvSpPr>
        <p:spPr>
          <a:xfrm>
            <a:off x="6837302" y="5285210"/>
            <a:ext cx="619874" cy="369332"/>
          </a:xfrm>
          <a:prstGeom prst="rect">
            <a:avLst/>
          </a:prstGeom>
          <a:noFill/>
        </p:spPr>
        <p:txBody>
          <a:bodyPr wrap="square" rtlCol="0">
            <a:spAutoFit/>
          </a:bodyPr>
          <a:lstStyle/>
          <a:p>
            <a:r>
              <a:rPr lang="en-US" altLang="zh-CN" sz="1800" dirty="0">
                <a:solidFill>
                  <a:srgbClr val="FF0000"/>
                </a:solidFill>
                <a:latin typeface="Times New Roman" panose="02020603050405020304" pitchFamily="18" charset="0"/>
                <a:cs typeface="Times New Roman" panose="02020603050405020304" pitchFamily="18" charset="0"/>
              </a:rPr>
              <a:t>(</a:t>
            </a:r>
            <a:r>
              <a:rPr lang="en-US" altLang="zh-CN" sz="1800" dirty="0" err="1">
                <a:solidFill>
                  <a:srgbClr val="FF0000"/>
                </a:solidFill>
                <a:latin typeface="Times New Roman" panose="02020603050405020304" pitchFamily="18" charset="0"/>
                <a:cs typeface="Times New Roman" panose="02020603050405020304" pitchFamily="18" charset="0"/>
              </a:rPr>
              <a:t>w,h</a:t>
            </a:r>
            <a:r>
              <a:rPr lang="en-US" altLang="zh-CN" sz="1800" dirty="0">
                <a:solidFill>
                  <a:srgbClr val="FF0000"/>
                </a:solidFill>
                <a:latin typeface="Times New Roman" panose="02020603050405020304" pitchFamily="18" charset="0"/>
                <a:cs typeface="Times New Roman" panose="02020603050405020304" pitchFamily="18" charset="0"/>
              </a:rPr>
              <a:t>)</a:t>
            </a:r>
            <a:endParaRPr lang="zh-CN" altLang="en-US" sz="1800" dirty="0">
              <a:solidFill>
                <a:srgbClr val="FF0000"/>
              </a:solidFill>
              <a:latin typeface="Times New Roman" panose="02020603050405020304" pitchFamily="18" charset="0"/>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B002130C-1AA9-25B0-8339-8BC9CE64C774}"/>
              </a:ext>
            </a:extLst>
          </p:cNvPr>
          <p:cNvCxnSpPr/>
          <p:nvPr/>
        </p:nvCxnSpPr>
        <p:spPr>
          <a:xfrm>
            <a:off x="3318553" y="4253501"/>
            <a:ext cx="972471" cy="4666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4373802-1FD6-526E-FD0D-58D0E3AA03A6}"/>
              </a:ext>
            </a:extLst>
          </p:cNvPr>
          <p:cNvCxnSpPr/>
          <p:nvPr/>
        </p:nvCxnSpPr>
        <p:spPr>
          <a:xfrm>
            <a:off x="7457176" y="1334920"/>
            <a:ext cx="0" cy="2548711"/>
          </a:xfrm>
          <a:prstGeom prst="line">
            <a:avLst/>
          </a:prstGeom>
        </p:spPr>
        <p:style>
          <a:lnRef idx="1">
            <a:schemeClr val="dk1"/>
          </a:lnRef>
          <a:fillRef idx="0">
            <a:schemeClr val="dk1"/>
          </a:fillRef>
          <a:effectRef idx="0">
            <a:schemeClr val="dk1"/>
          </a:effectRef>
          <a:fontRef idx="minor">
            <a:schemeClr val="tx1"/>
          </a:fontRef>
        </p:style>
      </p:cxnSp>
      <p:sp>
        <p:nvSpPr>
          <p:cNvPr id="40" name="Google Shape;332;g1610c453444_7_27">
            <a:extLst>
              <a:ext uri="{FF2B5EF4-FFF2-40B4-BE49-F238E27FC236}">
                <a16:creationId xmlns:a16="http://schemas.microsoft.com/office/drawing/2014/main" id="{AD6E65EA-5559-F81D-8950-B7CBDC4E0917}"/>
              </a:ext>
            </a:extLst>
          </p:cNvPr>
          <p:cNvSpPr txBox="1"/>
          <p:nvPr/>
        </p:nvSpPr>
        <p:spPr>
          <a:xfrm>
            <a:off x="3010899" y="1948945"/>
            <a:ext cx="2196386"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Self-collected data</a:t>
            </a:r>
          </a:p>
        </p:txBody>
      </p:sp>
      <p:sp>
        <p:nvSpPr>
          <p:cNvPr id="41" name="Google Shape;332;g1610c453444_7_27">
            <a:extLst>
              <a:ext uri="{FF2B5EF4-FFF2-40B4-BE49-F238E27FC236}">
                <a16:creationId xmlns:a16="http://schemas.microsoft.com/office/drawing/2014/main" id="{622B42BA-CAAB-B283-0404-EDD19360A74D}"/>
              </a:ext>
            </a:extLst>
          </p:cNvPr>
          <p:cNvSpPr txBox="1"/>
          <p:nvPr/>
        </p:nvSpPr>
        <p:spPr>
          <a:xfrm>
            <a:off x="8082908" y="1926895"/>
            <a:ext cx="2196386" cy="6462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Python = 3.8</a:t>
            </a:r>
          </a:p>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Pip install lebelimg</a:t>
            </a:r>
          </a:p>
        </p:txBody>
      </p:sp>
      <p:sp>
        <p:nvSpPr>
          <p:cNvPr id="42" name="Google Shape;332;g1610c453444_7_27">
            <a:extLst>
              <a:ext uri="{FF2B5EF4-FFF2-40B4-BE49-F238E27FC236}">
                <a16:creationId xmlns:a16="http://schemas.microsoft.com/office/drawing/2014/main" id="{AE556EA8-DE22-C95A-110B-41F2228AB9A6}"/>
              </a:ext>
            </a:extLst>
          </p:cNvPr>
          <p:cNvSpPr txBox="1"/>
          <p:nvPr/>
        </p:nvSpPr>
        <p:spPr>
          <a:xfrm>
            <a:off x="8300377" y="4202130"/>
            <a:ext cx="2196386" cy="6462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We collected another 500 more data!</a:t>
            </a:r>
          </a:p>
        </p:txBody>
      </p:sp>
    </p:spTree>
    <p:extLst>
      <p:ext uri="{BB962C8B-B14F-4D97-AF65-F5344CB8AC3E}">
        <p14:creationId xmlns:p14="http://schemas.microsoft.com/office/powerpoint/2010/main" val="69708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253908"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Data augmentation</a:t>
            </a:r>
            <a:endParaRPr sz="2400" dirty="0">
              <a:solidFill>
                <a:srgbClr val="4472C4"/>
              </a:solidFill>
              <a:latin typeface="Arial Black"/>
              <a:ea typeface="Arial Black"/>
              <a:cs typeface="Arial Black"/>
              <a:sym typeface="Arial Black"/>
            </a:endParaRPr>
          </a:p>
        </p:txBody>
      </p:sp>
      <p:pic>
        <p:nvPicPr>
          <p:cNvPr id="3" name="图片 2">
            <a:extLst>
              <a:ext uri="{FF2B5EF4-FFF2-40B4-BE49-F238E27FC236}">
                <a16:creationId xmlns:a16="http://schemas.microsoft.com/office/drawing/2014/main" id="{18402607-9712-EB48-F55D-0F0D67BA3E34}"/>
              </a:ext>
            </a:extLst>
          </p:cNvPr>
          <p:cNvPicPr>
            <a:picLocks noChangeAspect="1"/>
          </p:cNvPicPr>
          <p:nvPr/>
        </p:nvPicPr>
        <p:blipFill>
          <a:blip r:embed="rId3"/>
          <a:stretch>
            <a:fillRect/>
          </a:stretch>
        </p:blipFill>
        <p:spPr>
          <a:xfrm>
            <a:off x="200823" y="1228625"/>
            <a:ext cx="2160000" cy="2160000"/>
          </a:xfrm>
          <a:prstGeom prst="rect">
            <a:avLst/>
          </a:prstGeom>
        </p:spPr>
      </p:pic>
      <p:pic>
        <p:nvPicPr>
          <p:cNvPr id="4" name="图片 3">
            <a:extLst>
              <a:ext uri="{FF2B5EF4-FFF2-40B4-BE49-F238E27FC236}">
                <a16:creationId xmlns:a16="http://schemas.microsoft.com/office/drawing/2014/main" id="{FDBDB1E4-E15D-21D5-7C9A-BB46C996E282}"/>
              </a:ext>
            </a:extLst>
          </p:cNvPr>
          <p:cNvPicPr>
            <a:picLocks noChangeAspect="1"/>
          </p:cNvPicPr>
          <p:nvPr/>
        </p:nvPicPr>
        <p:blipFill>
          <a:blip r:embed="rId4"/>
          <a:stretch>
            <a:fillRect/>
          </a:stretch>
        </p:blipFill>
        <p:spPr>
          <a:xfrm>
            <a:off x="2719347" y="1228625"/>
            <a:ext cx="2160000" cy="2160000"/>
          </a:xfrm>
          <a:prstGeom prst="rect">
            <a:avLst/>
          </a:prstGeom>
        </p:spPr>
      </p:pic>
      <p:sp>
        <p:nvSpPr>
          <p:cNvPr id="6" name="Google Shape;137;p26">
            <a:extLst>
              <a:ext uri="{FF2B5EF4-FFF2-40B4-BE49-F238E27FC236}">
                <a16:creationId xmlns:a16="http://schemas.microsoft.com/office/drawing/2014/main" id="{8F9B338C-E7ED-20E0-9B37-7D37ED45FD06}"/>
              </a:ext>
            </a:extLst>
          </p:cNvPr>
          <p:cNvSpPr txBox="1"/>
          <p:nvPr/>
        </p:nvSpPr>
        <p:spPr>
          <a:xfrm>
            <a:off x="4879346" y="3922807"/>
            <a:ext cx="3767308" cy="400069"/>
          </a:xfrm>
          <a:prstGeom prst="rect">
            <a:avLst/>
          </a:prstGeom>
          <a:noFill/>
          <a:ln>
            <a:noFill/>
          </a:ln>
        </p:spPr>
        <p:txBody>
          <a:bodyPr spcFirstLastPara="1" wrap="square" lIns="91433" tIns="45700" rIns="91433" bIns="45700" anchor="t" anchorCtr="0">
            <a:spAutoFit/>
          </a:bodyPr>
          <a:lstStyle/>
          <a:p>
            <a:r>
              <a:rPr lang="en-US" altLang="zh-CN" sz="2000" dirty="0">
                <a:solidFill>
                  <a:srgbClr val="FF0000"/>
                </a:solidFill>
                <a:latin typeface="Arial Black"/>
                <a:ea typeface="Arial Black"/>
                <a:cs typeface="Arial Black"/>
                <a:sym typeface="Arial Black"/>
              </a:rPr>
              <a:t>Rotation, zoom, mirror</a:t>
            </a:r>
            <a:endParaRPr sz="2000" dirty="0">
              <a:solidFill>
                <a:srgbClr val="FF0000"/>
              </a:solidFill>
              <a:latin typeface="Arial Black"/>
              <a:ea typeface="Arial Black"/>
              <a:cs typeface="Arial Black"/>
              <a:sym typeface="Arial Black"/>
            </a:endParaRPr>
          </a:p>
        </p:txBody>
      </p:sp>
      <p:sp>
        <p:nvSpPr>
          <p:cNvPr id="7" name="Rectangle 1">
            <a:extLst>
              <a:ext uri="{FF2B5EF4-FFF2-40B4-BE49-F238E27FC236}">
                <a16:creationId xmlns:a16="http://schemas.microsoft.com/office/drawing/2014/main" id="{F74ADBD2-A5CD-7B5D-8172-D2EAA838324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73EA0730-31A7-C164-C717-2FCD01EAF9FE}"/>
              </a:ext>
            </a:extLst>
          </p:cNvPr>
          <p:cNvPicPr>
            <a:picLocks noChangeAspect="1"/>
          </p:cNvPicPr>
          <p:nvPr/>
        </p:nvPicPr>
        <p:blipFill>
          <a:blip r:embed="rId3"/>
          <a:stretch>
            <a:fillRect/>
          </a:stretch>
        </p:blipFill>
        <p:spPr>
          <a:xfrm rot="5400000">
            <a:off x="5237871" y="1228625"/>
            <a:ext cx="2160000" cy="2160000"/>
          </a:xfrm>
          <a:prstGeom prst="rect">
            <a:avLst/>
          </a:prstGeom>
        </p:spPr>
      </p:pic>
      <p:pic>
        <p:nvPicPr>
          <p:cNvPr id="9" name="图片 8">
            <a:extLst>
              <a:ext uri="{FF2B5EF4-FFF2-40B4-BE49-F238E27FC236}">
                <a16:creationId xmlns:a16="http://schemas.microsoft.com/office/drawing/2014/main" id="{9C72E7BB-139C-B5B5-9CE9-EDAA74BD322C}"/>
              </a:ext>
            </a:extLst>
          </p:cNvPr>
          <p:cNvPicPr>
            <a:picLocks noChangeAspect="1"/>
          </p:cNvPicPr>
          <p:nvPr/>
        </p:nvPicPr>
        <p:blipFill rotWithShape="1">
          <a:blip r:embed="rId3"/>
          <a:srcRect l="24238" t="9786" r="9096" b="23547"/>
          <a:stretch/>
        </p:blipFill>
        <p:spPr>
          <a:xfrm>
            <a:off x="7726588" y="1228625"/>
            <a:ext cx="2160000" cy="2160000"/>
          </a:xfrm>
          <a:prstGeom prst="rect">
            <a:avLst/>
          </a:prstGeom>
        </p:spPr>
      </p:pic>
      <p:sp>
        <p:nvSpPr>
          <p:cNvPr id="10" name="右大括号 9">
            <a:extLst>
              <a:ext uri="{FF2B5EF4-FFF2-40B4-BE49-F238E27FC236}">
                <a16:creationId xmlns:a16="http://schemas.microsoft.com/office/drawing/2014/main" id="{83FFC658-807D-EC68-855A-689136D7038F}"/>
              </a:ext>
            </a:extLst>
          </p:cNvPr>
          <p:cNvSpPr/>
          <p:nvPr/>
        </p:nvSpPr>
        <p:spPr>
          <a:xfrm rot="5400000">
            <a:off x="6179988" y="2185124"/>
            <a:ext cx="540399" cy="314168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Google Shape;137;p26">
            <a:extLst>
              <a:ext uri="{FF2B5EF4-FFF2-40B4-BE49-F238E27FC236}">
                <a16:creationId xmlns:a16="http://schemas.microsoft.com/office/drawing/2014/main" id="{E8AB1D61-94B4-941E-4B30-4289F033FF86}"/>
              </a:ext>
            </a:extLst>
          </p:cNvPr>
          <p:cNvSpPr txBox="1"/>
          <p:nvPr/>
        </p:nvSpPr>
        <p:spPr>
          <a:xfrm>
            <a:off x="704257" y="3522738"/>
            <a:ext cx="1247833" cy="400069"/>
          </a:xfrm>
          <a:prstGeom prst="rect">
            <a:avLst/>
          </a:prstGeom>
          <a:noFill/>
          <a:ln>
            <a:noFill/>
          </a:ln>
        </p:spPr>
        <p:txBody>
          <a:bodyPr spcFirstLastPara="1" wrap="square" lIns="91433" tIns="45700" rIns="91433" bIns="45700" anchor="t" anchorCtr="0">
            <a:spAutoFit/>
          </a:bodyPr>
          <a:lstStyle/>
          <a:p>
            <a:r>
              <a:rPr lang="en-US" altLang="zh-CN" sz="2000" dirty="0">
                <a:solidFill>
                  <a:srgbClr val="FF0000"/>
                </a:solidFill>
                <a:latin typeface="Arial Black"/>
                <a:ea typeface="Arial Black"/>
                <a:cs typeface="Arial Black"/>
                <a:sym typeface="Arial Black"/>
              </a:rPr>
              <a:t>Origin</a:t>
            </a:r>
            <a:endParaRPr sz="2000" dirty="0">
              <a:solidFill>
                <a:srgbClr val="FF0000"/>
              </a:solidFill>
              <a:latin typeface="Arial Black"/>
              <a:ea typeface="Arial Black"/>
              <a:cs typeface="Arial Black"/>
              <a:sym typeface="Arial Black"/>
            </a:endParaRPr>
          </a:p>
        </p:txBody>
      </p:sp>
      <p:pic>
        <p:nvPicPr>
          <p:cNvPr id="13" name="图片 12">
            <a:extLst>
              <a:ext uri="{FF2B5EF4-FFF2-40B4-BE49-F238E27FC236}">
                <a16:creationId xmlns:a16="http://schemas.microsoft.com/office/drawing/2014/main" id="{A54E2E6E-C7F9-5CD2-1D5F-A015C6619191}"/>
              </a:ext>
            </a:extLst>
          </p:cNvPr>
          <p:cNvPicPr>
            <a:picLocks noChangeAspect="1"/>
          </p:cNvPicPr>
          <p:nvPr/>
        </p:nvPicPr>
        <p:blipFill>
          <a:blip r:embed="rId5"/>
          <a:stretch>
            <a:fillRect/>
          </a:stretch>
        </p:blipFill>
        <p:spPr>
          <a:xfrm>
            <a:off x="563923" y="4432252"/>
            <a:ext cx="3235424" cy="1620000"/>
          </a:xfrm>
          <a:prstGeom prst="rect">
            <a:avLst/>
          </a:prstGeom>
        </p:spPr>
      </p:pic>
      <p:pic>
        <p:nvPicPr>
          <p:cNvPr id="15" name="图片 14">
            <a:extLst>
              <a:ext uri="{FF2B5EF4-FFF2-40B4-BE49-F238E27FC236}">
                <a16:creationId xmlns:a16="http://schemas.microsoft.com/office/drawing/2014/main" id="{89A2B911-9404-F668-85A0-3C280B42DF6E}"/>
              </a:ext>
            </a:extLst>
          </p:cNvPr>
          <p:cNvPicPr>
            <a:picLocks noChangeAspect="1"/>
          </p:cNvPicPr>
          <p:nvPr/>
        </p:nvPicPr>
        <p:blipFill>
          <a:blip r:embed="rId6"/>
          <a:stretch>
            <a:fillRect/>
          </a:stretch>
        </p:blipFill>
        <p:spPr>
          <a:xfrm>
            <a:off x="5928729" y="4432252"/>
            <a:ext cx="3235424" cy="1620000"/>
          </a:xfrm>
          <a:prstGeom prst="rect">
            <a:avLst/>
          </a:prstGeom>
        </p:spPr>
      </p:pic>
      <p:cxnSp>
        <p:nvCxnSpPr>
          <p:cNvPr id="17" name="直接箭头连接符 16">
            <a:extLst>
              <a:ext uri="{FF2B5EF4-FFF2-40B4-BE49-F238E27FC236}">
                <a16:creationId xmlns:a16="http://schemas.microsoft.com/office/drawing/2014/main" id="{74F8C276-AC99-2429-41EF-BDEC76481350}"/>
              </a:ext>
            </a:extLst>
          </p:cNvPr>
          <p:cNvCxnSpPr/>
          <p:nvPr/>
        </p:nvCxnSpPr>
        <p:spPr>
          <a:xfrm>
            <a:off x="3945276" y="5589142"/>
            <a:ext cx="1726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Google Shape;137;p26">
            <a:extLst>
              <a:ext uri="{FF2B5EF4-FFF2-40B4-BE49-F238E27FC236}">
                <a16:creationId xmlns:a16="http://schemas.microsoft.com/office/drawing/2014/main" id="{C67BEC80-6A61-4E08-8182-DE298CDEFC24}"/>
              </a:ext>
            </a:extLst>
          </p:cNvPr>
          <p:cNvSpPr txBox="1"/>
          <p:nvPr/>
        </p:nvSpPr>
        <p:spPr>
          <a:xfrm>
            <a:off x="4059151" y="5231018"/>
            <a:ext cx="1869578" cy="369291"/>
          </a:xfrm>
          <a:prstGeom prst="rect">
            <a:avLst/>
          </a:prstGeom>
          <a:noFill/>
          <a:ln>
            <a:noFill/>
          </a:ln>
        </p:spPr>
        <p:txBody>
          <a:bodyPr spcFirstLastPara="1" wrap="square" lIns="91433" tIns="45700" rIns="91433" bIns="45700" anchor="t" anchorCtr="0">
            <a:spAutoFit/>
          </a:bodyPr>
          <a:lstStyle/>
          <a:p>
            <a:r>
              <a:rPr lang="en-US" altLang="zh-CN" sz="1800" dirty="0">
                <a:solidFill>
                  <a:schemeClr val="tx1"/>
                </a:solidFill>
                <a:latin typeface="Times New Roman" panose="02020603050405020304" pitchFamily="18" charset="0"/>
                <a:ea typeface="Arial Black"/>
                <a:cs typeface="Times New Roman" panose="02020603050405020304" pitchFamily="18" charset="0"/>
                <a:sym typeface="Arial Black"/>
              </a:rPr>
              <a:t>Gaussian noise</a:t>
            </a:r>
            <a:endParaRPr sz="1800" dirty="0">
              <a:solidFill>
                <a:schemeClr val="tx1"/>
              </a:solidFill>
              <a:latin typeface="Times New Roman" panose="02020603050405020304" pitchFamily="18" charset="0"/>
              <a:ea typeface="Arial Black"/>
              <a:cs typeface="Times New Roman" panose="02020603050405020304" pitchFamily="18" charset="0"/>
              <a:sym typeface="Arial Black"/>
            </a:endParaRPr>
          </a:p>
        </p:txBody>
      </p:sp>
    </p:spTree>
    <p:extLst>
      <p:ext uri="{BB962C8B-B14F-4D97-AF65-F5344CB8AC3E}">
        <p14:creationId xmlns:p14="http://schemas.microsoft.com/office/powerpoint/2010/main" val="154266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9" y="383501"/>
            <a:ext cx="4253908"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Data pre-processing</a:t>
            </a:r>
            <a:endParaRPr sz="2400" dirty="0">
              <a:solidFill>
                <a:srgbClr val="4472C4"/>
              </a:solidFill>
              <a:latin typeface="Arial Black"/>
              <a:ea typeface="Arial Black"/>
              <a:cs typeface="Arial Black"/>
              <a:sym typeface="Arial Black"/>
            </a:endParaRPr>
          </a:p>
        </p:txBody>
      </p:sp>
      <p:pic>
        <p:nvPicPr>
          <p:cNvPr id="3" name="图片 2">
            <a:extLst>
              <a:ext uri="{FF2B5EF4-FFF2-40B4-BE49-F238E27FC236}">
                <a16:creationId xmlns:a16="http://schemas.microsoft.com/office/drawing/2014/main" id="{18402607-9712-EB48-F55D-0F0D67BA3E34}"/>
              </a:ext>
            </a:extLst>
          </p:cNvPr>
          <p:cNvPicPr>
            <a:picLocks noChangeAspect="1"/>
          </p:cNvPicPr>
          <p:nvPr/>
        </p:nvPicPr>
        <p:blipFill>
          <a:blip r:embed="rId3"/>
          <a:stretch>
            <a:fillRect/>
          </a:stretch>
        </p:blipFill>
        <p:spPr>
          <a:xfrm>
            <a:off x="231644" y="1387279"/>
            <a:ext cx="3128005" cy="2422587"/>
          </a:xfrm>
          <a:prstGeom prst="rect">
            <a:avLst/>
          </a:prstGeom>
        </p:spPr>
      </p:pic>
      <p:sp>
        <p:nvSpPr>
          <p:cNvPr id="7" name="Rectangle 1">
            <a:extLst>
              <a:ext uri="{FF2B5EF4-FFF2-40B4-BE49-F238E27FC236}">
                <a16:creationId xmlns:a16="http://schemas.microsoft.com/office/drawing/2014/main" id="{F74ADBD2-A5CD-7B5D-8172-D2EAA838324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Google Shape;137;p26">
            <a:extLst>
              <a:ext uri="{FF2B5EF4-FFF2-40B4-BE49-F238E27FC236}">
                <a16:creationId xmlns:a16="http://schemas.microsoft.com/office/drawing/2014/main" id="{E8AB1D61-94B4-941E-4B30-4289F033FF86}"/>
              </a:ext>
            </a:extLst>
          </p:cNvPr>
          <p:cNvSpPr txBox="1"/>
          <p:nvPr/>
        </p:nvSpPr>
        <p:spPr>
          <a:xfrm>
            <a:off x="868643" y="3923430"/>
            <a:ext cx="1247833" cy="400069"/>
          </a:xfrm>
          <a:prstGeom prst="rect">
            <a:avLst/>
          </a:prstGeom>
          <a:noFill/>
          <a:ln>
            <a:noFill/>
          </a:ln>
        </p:spPr>
        <p:txBody>
          <a:bodyPr spcFirstLastPara="1" wrap="square" lIns="91433" tIns="45700" rIns="91433" bIns="45700" anchor="t" anchorCtr="0">
            <a:spAutoFit/>
          </a:bodyPr>
          <a:lstStyle/>
          <a:p>
            <a:r>
              <a:rPr lang="en-US" altLang="zh-CN" sz="2000" dirty="0">
                <a:solidFill>
                  <a:srgbClr val="FF0000"/>
                </a:solidFill>
                <a:latin typeface="Arial Black"/>
                <a:ea typeface="Arial Black"/>
                <a:cs typeface="Arial Black"/>
                <a:sym typeface="Arial Black"/>
              </a:rPr>
              <a:t>Origin</a:t>
            </a:r>
            <a:endParaRPr sz="2000" dirty="0">
              <a:solidFill>
                <a:srgbClr val="FF0000"/>
              </a:solidFill>
              <a:latin typeface="Arial Black"/>
              <a:ea typeface="Arial Black"/>
              <a:cs typeface="Arial Black"/>
              <a:sym typeface="Arial Black"/>
            </a:endParaRPr>
          </a:p>
        </p:txBody>
      </p:sp>
      <p:pic>
        <p:nvPicPr>
          <p:cNvPr id="2" name="图片 1">
            <a:extLst>
              <a:ext uri="{FF2B5EF4-FFF2-40B4-BE49-F238E27FC236}">
                <a16:creationId xmlns:a16="http://schemas.microsoft.com/office/drawing/2014/main" id="{B6D2ABD3-1D57-6592-6767-EF26B70CE3F9}"/>
              </a:ext>
            </a:extLst>
          </p:cNvPr>
          <p:cNvPicPr>
            <a:picLocks noChangeAspect="1"/>
          </p:cNvPicPr>
          <p:nvPr/>
        </p:nvPicPr>
        <p:blipFill>
          <a:blip r:embed="rId3"/>
          <a:stretch>
            <a:fillRect/>
          </a:stretch>
        </p:blipFill>
        <p:spPr>
          <a:xfrm>
            <a:off x="5861884" y="1518572"/>
            <a:ext cx="2160000" cy="2160000"/>
          </a:xfrm>
          <a:prstGeom prst="rect">
            <a:avLst/>
          </a:prstGeom>
        </p:spPr>
      </p:pic>
      <p:cxnSp>
        <p:nvCxnSpPr>
          <p:cNvPr id="12" name="直接箭头连接符 11">
            <a:extLst>
              <a:ext uri="{FF2B5EF4-FFF2-40B4-BE49-F238E27FC236}">
                <a16:creationId xmlns:a16="http://schemas.microsoft.com/office/drawing/2014/main" id="{536E3CBB-3A21-B196-A48F-9B3654CD5BE6}"/>
              </a:ext>
            </a:extLst>
          </p:cNvPr>
          <p:cNvCxnSpPr/>
          <p:nvPr/>
        </p:nvCxnSpPr>
        <p:spPr>
          <a:xfrm>
            <a:off x="3688422" y="2598572"/>
            <a:ext cx="16438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Google Shape;137;p26">
            <a:extLst>
              <a:ext uri="{FF2B5EF4-FFF2-40B4-BE49-F238E27FC236}">
                <a16:creationId xmlns:a16="http://schemas.microsoft.com/office/drawing/2014/main" id="{C8CCC374-A9AD-01F6-4B43-96016B8CDE52}"/>
              </a:ext>
            </a:extLst>
          </p:cNvPr>
          <p:cNvSpPr txBox="1"/>
          <p:nvPr/>
        </p:nvSpPr>
        <p:spPr>
          <a:xfrm>
            <a:off x="6317967" y="3833941"/>
            <a:ext cx="1247833" cy="400069"/>
          </a:xfrm>
          <a:prstGeom prst="rect">
            <a:avLst/>
          </a:prstGeom>
          <a:noFill/>
          <a:ln>
            <a:noFill/>
          </a:ln>
        </p:spPr>
        <p:txBody>
          <a:bodyPr spcFirstLastPara="1" wrap="square" lIns="91433" tIns="45700" rIns="91433" bIns="45700" anchor="t" anchorCtr="0">
            <a:spAutoFit/>
          </a:bodyPr>
          <a:lstStyle/>
          <a:p>
            <a:r>
              <a:rPr lang="en-US" altLang="zh-CN" sz="2000" dirty="0">
                <a:solidFill>
                  <a:srgbClr val="FF0000"/>
                </a:solidFill>
                <a:latin typeface="Arial Black"/>
                <a:ea typeface="Arial Black"/>
                <a:cs typeface="Arial Black"/>
                <a:sym typeface="Arial Black"/>
              </a:rPr>
              <a:t>After</a:t>
            </a:r>
            <a:endParaRPr sz="2000" dirty="0">
              <a:solidFill>
                <a:srgbClr val="FF0000"/>
              </a:solidFill>
              <a:latin typeface="Arial Black"/>
              <a:ea typeface="Arial Black"/>
              <a:cs typeface="Arial Black"/>
              <a:sym typeface="Arial Black"/>
            </a:endParaRPr>
          </a:p>
        </p:txBody>
      </p:sp>
      <p:sp>
        <p:nvSpPr>
          <p:cNvPr id="16" name="Google Shape;332;g1610c453444_7_27">
            <a:extLst>
              <a:ext uri="{FF2B5EF4-FFF2-40B4-BE49-F238E27FC236}">
                <a16:creationId xmlns:a16="http://schemas.microsoft.com/office/drawing/2014/main" id="{968F224F-85A0-6732-E858-E46C6361418F}"/>
              </a:ext>
            </a:extLst>
          </p:cNvPr>
          <p:cNvSpPr txBox="1"/>
          <p:nvPr/>
        </p:nvSpPr>
        <p:spPr>
          <a:xfrm>
            <a:off x="8892854" y="1952282"/>
            <a:ext cx="2470364" cy="6462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cv.resize()</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Resize to 416x416</a:t>
            </a:r>
            <a:endParaRPr sz="1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717992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8" y="383501"/>
            <a:ext cx="5213564"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Network based on YOLOv3</a:t>
            </a:r>
            <a:endParaRPr sz="2400" dirty="0">
              <a:solidFill>
                <a:srgbClr val="4472C4"/>
              </a:solidFill>
              <a:latin typeface="Arial Black"/>
              <a:ea typeface="Arial Black"/>
              <a:cs typeface="Arial Black"/>
              <a:sym typeface="Arial Black"/>
            </a:endParaRPr>
          </a:p>
        </p:txBody>
      </p:sp>
      <p:pic>
        <p:nvPicPr>
          <p:cNvPr id="4" name="图片 3">
            <a:extLst>
              <a:ext uri="{FF2B5EF4-FFF2-40B4-BE49-F238E27FC236}">
                <a16:creationId xmlns:a16="http://schemas.microsoft.com/office/drawing/2014/main" id="{564AC9DD-9C55-0CC2-BD03-6A64AED32F2D}"/>
              </a:ext>
            </a:extLst>
          </p:cNvPr>
          <p:cNvPicPr>
            <a:picLocks noChangeAspect="1"/>
          </p:cNvPicPr>
          <p:nvPr/>
        </p:nvPicPr>
        <p:blipFill>
          <a:blip r:embed="rId3"/>
          <a:stretch>
            <a:fillRect/>
          </a:stretch>
        </p:blipFill>
        <p:spPr>
          <a:xfrm>
            <a:off x="252288" y="1541123"/>
            <a:ext cx="4221137" cy="3399783"/>
          </a:xfrm>
          <a:prstGeom prst="rect">
            <a:avLst/>
          </a:prstGeom>
        </p:spPr>
      </p:pic>
      <p:sp>
        <p:nvSpPr>
          <p:cNvPr id="6" name="Google Shape;332;g1610c453444_7_27">
            <a:extLst>
              <a:ext uri="{FF2B5EF4-FFF2-40B4-BE49-F238E27FC236}">
                <a16:creationId xmlns:a16="http://schemas.microsoft.com/office/drawing/2014/main" id="{B783941F-F5B2-6697-FD19-765EF26EEC0E}"/>
              </a:ext>
            </a:extLst>
          </p:cNvPr>
          <p:cNvSpPr txBox="1"/>
          <p:nvPr/>
        </p:nvSpPr>
        <p:spPr>
          <a:xfrm>
            <a:off x="8125386" y="1456294"/>
            <a:ext cx="3713536"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We trained our model on </a:t>
            </a:r>
            <a:r>
              <a:rPr lang="en-US" altLang="zh-CN" sz="1800" dirty="0" err="1">
                <a:solidFill>
                  <a:schemeClr val="dk1"/>
                </a:solidFill>
                <a:latin typeface="Times New Roman"/>
                <a:ea typeface="Times New Roman"/>
                <a:cs typeface="Times New Roman"/>
                <a:sym typeface="Times New Roman"/>
              </a:rPr>
              <a:t>Colab</a:t>
            </a:r>
            <a:r>
              <a:rPr lang="en-US" altLang="zh-CN" sz="1800" dirty="0">
                <a:solidFill>
                  <a:schemeClr val="dk1"/>
                </a:solidFill>
                <a:latin typeface="Times New Roman"/>
                <a:ea typeface="Times New Roman"/>
                <a:cs typeface="Times New Roman"/>
                <a:sym typeface="Times New Roman"/>
              </a:rPr>
              <a:t>.</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High ram!</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Tesla T4 GPU!</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Pro+!</a:t>
            </a:r>
            <a:endParaRPr sz="1800" dirty="0">
              <a:solidFill>
                <a:schemeClr val="dk1"/>
              </a:solidFill>
              <a:latin typeface="Times New Roman"/>
              <a:ea typeface="Times New Roman"/>
              <a:cs typeface="Times New Roman"/>
              <a:sym typeface="Times New Roman"/>
            </a:endParaRPr>
          </a:p>
        </p:txBody>
      </p:sp>
      <p:pic>
        <p:nvPicPr>
          <p:cNvPr id="8" name="图片 7">
            <a:extLst>
              <a:ext uri="{FF2B5EF4-FFF2-40B4-BE49-F238E27FC236}">
                <a16:creationId xmlns:a16="http://schemas.microsoft.com/office/drawing/2014/main" id="{70036738-1DA4-2D2A-F6D1-99811D46E3F0}"/>
              </a:ext>
            </a:extLst>
          </p:cNvPr>
          <p:cNvPicPr>
            <a:picLocks noChangeAspect="1"/>
          </p:cNvPicPr>
          <p:nvPr/>
        </p:nvPicPr>
        <p:blipFill>
          <a:blip r:embed="rId4"/>
          <a:stretch>
            <a:fillRect/>
          </a:stretch>
        </p:blipFill>
        <p:spPr>
          <a:xfrm>
            <a:off x="4717827" y="1024134"/>
            <a:ext cx="3407559" cy="2404866"/>
          </a:xfrm>
          <a:prstGeom prst="rect">
            <a:avLst/>
          </a:prstGeom>
        </p:spPr>
      </p:pic>
      <p:sp>
        <p:nvSpPr>
          <p:cNvPr id="9" name="Google Shape;332;g1610c453444_7_27">
            <a:extLst>
              <a:ext uri="{FF2B5EF4-FFF2-40B4-BE49-F238E27FC236}">
                <a16:creationId xmlns:a16="http://schemas.microsoft.com/office/drawing/2014/main" id="{0BFF3251-3D54-F449-82AF-80ACC450E898}"/>
              </a:ext>
            </a:extLst>
          </p:cNvPr>
          <p:cNvSpPr txBox="1"/>
          <p:nvPr/>
        </p:nvSpPr>
        <p:spPr>
          <a:xfrm>
            <a:off x="658488" y="5093306"/>
            <a:ext cx="3713536" cy="6462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We build the network architecture basically based on Darknet-53.</a:t>
            </a:r>
            <a:endParaRPr sz="1800" dirty="0">
              <a:solidFill>
                <a:schemeClr val="dk1"/>
              </a:solidFill>
              <a:latin typeface="Times New Roman"/>
              <a:ea typeface="Times New Roman"/>
              <a:cs typeface="Times New Roman"/>
              <a:sym typeface="Times New Roman"/>
            </a:endParaRPr>
          </a:p>
        </p:txBody>
      </p:sp>
      <p:sp>
        <p:nvSpPr>
          <p:cNvPr id="11" name="Google Shape;332;g1610c453444_7_27">
            <a:extLst>
              <a:ext uri="{FF2B5EF4-FFF2-40B4-BE49-F238E27FC236}">
                <a16:creationId xmlns:a16="http://schemas.microsoft.com/office/drawing/2014/main" id="{F43150F9-BA9E-8F37-0FFD-B63C3346C6E7}"/>
              </a:ext>
            </a:extLst>
          </p:cNvPr>
          <p:cNvSpPr txBox="1"/>
          <p:nvPr/>
        </p:nvSpPr>
        <p:spPr>
          <a:xfrm>
            <a:off x="6017435" y="3838689"/>
            <a:ext cx="5140300" cy="92328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The training time varies from 3 hours to 8 hours according to the setup of batch size and epoch number (won’t improve after 200 epochs) </a:t>
            </a:r>
            <a:endParaRPr sz="1800" dirty="0">
              <a:solidFill>
                <a:schemeClr val="dk1"/>
              </a:solidFill>
              <a:latin typeface="Times New Roman"/>
              <a:ea typeface="Times New Roman"/>
              <a:cs typeface="Times New Roman"/>
              <a:sym typeface="Times New Roman"/>
            </a:endParaRPr>
          </a:p>
        </p:txBody>
      </p:sp>
      <p:pic>
        <p:nvPicPr>
          <p:cNvPr id="13" name="图形 12" descr="沙漏">
            <a:extLst>
              <a:ext uri="{FF2B5EF4-FFF2-40B4-BE49-F238E27FC236}">
                <a16:creationId xmlns:a16="http://schemas.microsoft.com/office/drawing/2014/main" id="{0BE8275E-F6D5-74F3-2758-DB4C96FBB9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7853" y="5029685"/>
            <a:ext cx="914400" cy="914400"/>
          </a:xfrm>
          <a:prstGeom prst="rect">
            <a:avLst/>
          </a:prstGeom>
        </p:spPr>
      </p:pic>
    </p:spTree>
    <p:extLst>
      <p:ext uri="{BB962C8B-B14F-4D97-AF65-F5344CB8AC3E}">
        <p14:creationId xmlns:p14="http://schemas.microsoft.com/office/powerpoint/2010/main" val="115504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26948" y="383501"/>
            <a:ext cx="5213564"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4472C4"/>
                </a:solidFill>
                <a:latin typeface="Arial Black"/>
                <a:cs typeface="Arial Black"/>
              </a:rPr>
              <a:t>Network based on YOLOv3</a:t>
            </a:r>
            <a:endParaRPr sz="2400" dirty="0">
              <a:solidFill>
                <a:srgbClr val="4472C4"/>
              </a:solidFill>
              <a:latin typeface="Arial Black"/>
              <a:ea typeface="Arial Black"/>
              <a:cs typeface="Arial Black"/>
              <a:sym typeface="Arial Black"/>
            </a:endParaRPr>
          </a:p>
        </p:txBody>
      </p:sp>
      <p:pic>
        <p:nvPicPr>
          <p:cNvPr id="3" name="图片 2">
            <a:extLst>
              <a:ext uri="{FF2B5EF4-FFF2-40B4-BE49-F238E27FC236}">
                <a16:creationId xmlns:a16="http://schemas.microsoft.com/office/drawing/2014/main" id="{467524FB-443F-0CFB-5029-DE2EF19850AC}"/>
              </a:ext>
            </a:extLst>
          </p:cNvPr>
          <p:cNvPicPr>
            <a:picLocks noChangeAspect="1"/>
          </p:cNvPicPr>
          <p:nvPr/>
        </p:nvPicPr>
        <p:blipFill>
          <a:blip r:embed="rId3"/>
          <a:stretch>
            <a:fillRect/>
          </a:stretch>
        </p:blipFill>
        <p:spPr>
          <a:xfrm>
            <a:off x="571768" y="1249134"/>
            <a:ext cx="2983091" cy="2683994"/>
          </a:xfrm>
          <a:prstGeom prst="rect">
            <a:avLst/>
          </a:prstGeom>
        </p:spPr>
      </p:pic>
      <p:sp>
        <p:nvSpPr>
          <p:cNvPr id="5" name="Google Shape;137;p26">
            <a:extLst>
              <a:ext uri="{FF2B5EF4-FFF2-40B4-BE49-F238E27FC236}">
                <a16:creationId xmlns:a16="http://schemas.microsoft.com/office/drawing/2014/main" id="{EA712A64-63D9-062F-D310-40E2FC6114D7}"/>
              </a:ext>
            </a:extLst>
          </p:cNvPr>
          <p:cNvSpPr txBox="1"/>
          <p:nvPr/>
        </p:nvSpPr>
        <p:spPr>
          <a:xfrm>
            <a:off x="3996648" y="1939079"/>
            <a:ext cx="1849348" cy="461624"/>
          </a:xfrm>
          <a:prstGeom prst="rect">
            <a:avLst/>
          </a:prstGeom>
          <a:noFill/>
          <a:ln>
            <a:noFill/>
          </a:ln>
        </p:spPr>
        <p:txBody>
          <a:bodyPr spcFirstLastPara="1" wrap="square" lIns="91433" tIns="45700" rIns="91433" bIns="45700" anchor="t" anchorCtr="0">
            <a:spAutoFit/>
          </a:bodyPr>
          <a:lstStyle/>
          <a:p>
            <a:r>
              <a:rPr lang="en-US" altLang="zh-CN" sz="2400" dirty="0">
                <a:solidFill>
                  <a:srgbClr val="FF0000"/>
                </a:solidFill>
                <a:latin typeface="Arial Black" panose="020B0A04020102020204" pitchFamily="34" charset="0"/>
                <a:ea typeface="Arial Black"/>
                <a:cs typeface="Arial Black"/>
                <a:sym typeface="Arial Black"/>
              </a:rPr>
              <a:t>Too large</a:t>
            </a:r>
            <a:endParaRPr sz="2400" dirty="0">
              <a:solidFill>
                <a:srgbClr val="FF0000"/>
              </a:solidFill>
              <a:latin typeface="Arial Black" panose="020B0A04020102020204" pitchFamily="34" charset="0"/>
              <a:ea typeface="Arial Black"/>
              <a:cs typeface="Arial Black"/>
              <a:sym typeface="Arial Black"/>
            </a:endParaRPr>
          </a:p>
        </p:txBody>
      </p:sp>
      <p:sp>
        <p:nvSpPr>
          <p:cNvPr id="7" name="Google Shape;332;g1610c453444_7_27">
            <a:extLst>
              <a:ext uri="{FF2B5EF4-FFF2-40B4-BE49-F238E27FC236}">
                <a16:creationId xmlns:a16="http://schemas.microsoft.com/office/drawing/2014/main" id="{21234261-D306-C19C-FE1F-16BF67FA504C}"/>
              </a:ext>
            </a:extLst>
          </p:cNvPr>
          <p:cNvSpPr txBox="1"/>
          <p:nvPr/>
        </p:nvSpPr>
        <p:spPr>
          <a:xfrm>
            <a:off x="6558337" y="2400703"/>
            <a:ext cx="5140300" cy="6462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Our system can only operate at a low speed.</a:t>
            </a:r>
          </a:p>
          <a:p>
            <a:pPr marR="0" lvl="0" algn="l" rtl="0">
              <a:spcBef>
                <a:spcPts val="0"/>
              </a:spcBef>
              <a:spcAft>
                <a:spcPts val="0"/>
              </a:spcAft>
              <a:buClr>
                <a:schemeClr val="dk1"/>
              </a:buClr>
              <a:buSzPts val="1800"/>
            </a:pPr>
            <a:r>
              <a:rPr lang="en-US" sz="1800" dirty="0">
                <a:solidFill>
                  <a:schemeClr val="dk1"/>
                </a:solidFill>
                <a:latin typeface="Times New Roman"/>
                <a:ea typeface="Times New Roman"/>
                <a:cs typeface="Times New Roman"/>
                <a:sym typeface="Times New Roman"/>
              </a:rPr>
              <a:t>The FPS is reduced to 1~3.</a:t>
            </a:r>
            <a:endParaRPr sz="1800" dirty="0">
              <a:solidFill>
                <a:schemeClr val="dk1"/>
              </a:solidFill>
              <a:latin typeface="Times New Roman"/>
              <a:ea typeface="Times New Roman"/>
              <a:cs typeface="Times New Roman"/>
              <a:sym typeface="Times New Roman"/>
            </a:endParaRPr>
          </a:p>
        </p:txBody>
      </p:sp>
      <p:sp>
        <p:nvSpPr>
          <p:cNvPr id="10" name="Google Shape;332;g1610c453444_7_27">
            <a:extLst>
              <a:ext uri="{FF2B5EF4-FFF2-40B4-BE49-F238E27FC236}">
                <a16:creationId xmlns:a16="http://schemas.microsoft.com/office/drawing/2014/main" id="{D00E34D0-CEA3-0CBD-0068-A239B23D9C4A}"/>
              </a:ext>
            </a:extLst>
          </p:cNvPr>
          <p:cNvSpPr txBox="1"/>
          <p:nvPr/>
        </p:nvSpPr>
        <p:spPr>
          <a:xfrm>
            <a:off x="5188449" y="5184027"/>
            <a:ext cx="5140300" cy="36929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altLang="zh-CN" sz="1800" dirty="0">
                <a:solidFill>
                  <a:schemeClr val="dk1"/>
                </a:solidFill>
                <a:latin typeface="Times New Roman"/>
                <a:ea typeface="Times New Roman"/>
                <a:cs typeface="Times New Roman"/>
                <a:sym typeface="Times New Roman"/>
              </a:rPr>
              <a:t>We decided to narrow our model down to 10MB.</a:t>
            </a:r>
            <a:endParaRPr sz="1800" dirty="0">
              <a:solidFill>
                <a:schemeClr val="dk1"/>
              </a:solidFill>
              <a:latin typeface="Times New Roman"/>
              <a:ea typeface="Times New Roman"/>
              <a:cs typeface="Times New Roman"/>
              <a:sym typeface="Times New Roman"/>
            </a:endParaRPr>
          </a:p>
        </p:txBody>
      </p:sp>
      <p:cxnSp>
        <p:nvCxnSpPr>
          <p:cNvPr id="14" name="直接箭头连接符 13">
            <a:extLst>
              <a:ext uri="{FF2B5EF4-FFF2-40B4-BE49-F238E27FC236}">
                <a16:creationId xmlns:a16="http://schemas.microsoft.com/office/drawing/2014/main" id="{23DD950B-1FE8-9CDA-E2DD-E2A13B708590}"/>
              </a:ext>
            </a:extLst>
          </p:cNvPr>
          <p:cNvCxnSpPr/>
          <p:nvPr/>
        </p:nvCxnSpPr>
        <p:spPr>
          <a:xfrm>
            <a:off x="4387065" y="2845942"/>
            <a:ext cx="16027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DCCD259E-0C98-7121-0034-A939A906564C}"/>
              </a:ext>
            </a:extLst>
          </p:cNvPr>
          <p:cNvCxnSpPr/>
          <p:nvPr/>
        </p:nvCxnSpPr>
        <p:spPr>
          <a:xfrm>
            <a:off x="8373438" y="3287730"/>
            <a:ext cx="0" cy="1664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2849778"/>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TotalTime>
  <Words>911</Words>
  <Application>Microsoft Macintosh PowerPoint</Application>
  <PresentationFormat>宽屏</PresentationFormat>
  <Paragraphs>125</Paragraphs>
  <Slides>21</Slides>
  <Notes>21</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Times New Roman</vt:lpstr>
      <vt:lpstr>Lato</vt:lpstr>
      <vt:lpstr>Arial Black</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佳欢</dc:creator>
  <cp:lastModifiedBy>Wanyang Shu</cp:lastModifiedBy>
  <cp:revision>28</cp:revision>
  <dcterms:created xsi:type="dcterms:W3CDTF">2022-09-17T14:13:35Z</dcterms:created>
  <dcterms:modified xsi:type="dcterms:W3CDTF">2022-11-06T07:46:22Z</dcterms:modified>
</cp:coreProperties>
</file>